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</p:sldIdLst>
  <p:sldSz cx="18288000" cy="10287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Open Sauce" panose="020B0604020202020204" charset="0"/>
      <p:regular r:id="rId19"/>
    </p:embeddedFont>
    <p:embeddedFont>
      <p:font typeface="Poppins 1" panose="020B0604020202020204" charset="0"/>
      <p:regular r:id="rId20"/>
    </p:embeddedFont>
    <p:embeddedFont>
      <p:font typeface="Poppins 2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66" d="100"/>
          <a:sy n="66" d="100"/>
        </p:scale>
        <p:origin x="1014" y="6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E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198760" y="1116354"/>
            <a:ext cx="11513493" cy="9591816"/>
          </a:xfrm>
          <a:custGeom>
            <a:avLst/>
            <a:gdLst/>
            <a:ahLst/>
            <a:cxnLst/>
            <a:rect l="l" t="t" r="r" b="b"/>
            <a:pathLst>
              <a:path w="11513493" h="9591816">
                <a:moveTo>
                  <a:pt x="0" y="0"/>
                </a:moveTo>
                <a:lnTo>
                  <a:pt x="11513493" y="0"/>
                </a:lnTo>
                <a:lnTo>
                  <a:pt x="11513493" y="9591816"/>
                </a:lnTo>
                <a:lnTo>
                  <a:pt x="0" y="95918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736583" y="242808"/>
            <a:ext cx="3125056" cy="1093938"/>
          </a:xfrm>
          <a:custGeom>
            <a:avLst/>
            <a:gdLst/>
            <a:ahLst/>
            <a:cxnLst/>
            <a:rect l="l" t="t" r="r" b="b"/>
            <a:pathLst>
              <a:path w="3125056" h="1093938">
                <a:moveTo>
                  <a:pt x="0" y="0"/>
                </a:moveTo>
                <a:lnTo>
                  <a:pt x="3125057" y="0"/>
                </a:lnTo>
                <a:lnTo>
                  <a:pt x="3125057" y="1093939"/>
                </a:lnTo>
                <a:lnTo>
                  <a:pt x="0" y="109393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7" r="-7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712759" y="9302291"/>
            <a:ext cx="1148881" cy="402170"/>
          </a:xfrm>
          <a:custGeom>
            <a:avLst/>
            <a:gdLst/>
            <a:ahLst/>
            <a:cxnLst/>
            <a:rect l="l" t="t" r="r" b="b"/>
            <a:pathLst>
              <a:path w="1148881" h="402170">
                <a:moveTo>
                  <a:pt x="0" y="0"/>
                </a:moveTo>
                <a:lnTo>
                  <a:pt x="1148881" y="0"/>
                </a:lnTo>
                <a:lnTo>
                  <a:pt x="1148881" y="402170"/>
                </a:lnTo>
                <a:lnTo>
                  <a:pt x="0" y="40217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7" r="-7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183665" y="9331766"/>
            <a:ext cx="980477" cy="343220"/>
          </a:xfrm>
          <a:custGeom>
            <a:avLst/>
            <a:gdLst/>
            <a:ahLst/>
            <a:cxnLst/>
            <a:rect l="l" t="t" r="r" b="b"/>
            <a:pathLst>
              <a:path w="980477" h="343220">
                <a:moveTo>
                  <a:pt x="0" y="0"/>
                </a:moveTo>
                <a:lnTo>
                  <a:pt x="980476" y="0"/>
                </a:lnTo>
                <a:lnTo>
                  <a:pt x="980476" y="343220"/>
                </a:lnTo>
                <a:lnTo>
                  <a:pt x="0" y="34322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7" r="-7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258197" y="9287023"/>
            <a:ext cx="1306845" cy="457466"/>
          </a:xfrm>
          <a:custGeom>
            <a:avLst/>
            <a:gdLst/>
            <a:ahLst/>
            <a:cxnLst/>
            <a:rect l="l" t="t" r="r" b="b"/>
            <a:pathLst>
              <a:path w="1306845" h="457466">
                <a:moveTo>
                  <a:pt x="0" y="0"/>
                </a:moveTo>
                <a:lnTo>
                  <a:pt x="1306845" y="0"/>
                </a:lnTo>
                <a:lnTo>
                  <a:pt x="1306845" y="457467"/>
                </a:lnTo>
                <a:lnTo>
                  <a:pt x="0" y="45746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7" r="-7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4385798" y="8778217"/>
            <a:ext cx="3475841" cy="39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23"/>
              </a:lnSpc>
            </a:pPr>
            <a:r>
              <a:rPr lang="en-US" sz="1159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Eine Initiative des Gesundheitsfonds in </a:t>
            </a:r>
          </a:p>
          <a:p>
            <a:pPr algn="r">
              <a:lnSpc>
                <a:spcPts val="1623"/>
              </a:lnSpc>
            </a:pPr>
            <a:r>
              <a:rPr lang="en-US" sz="1159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Kooperation mit den drei Sportdachverbänden.</a:t>
            </a:r>
          </a:p>
        </p:txBody>
      </p:sp>
      <p:sp>
        <p:nvSpPr>
          <p:cNvPr id="8" name="Freeform 8"/>
          <p:cNvSpPr/>
          <p:nvPr/>
        </p:nvSpPr>
        <p:spPr>
          <a:xfrm>
            <a:off x="754937" y="343032"/>
            <a:ext cx="6542293" cy="4800468"/>
          </a:xfrm>
          <a:custGeom>
            <a:avLst/>
            <a:gdLst/>
            <a:ahLst/>
            <a:cxnLst/>
            <a:rect l="l" t="t" r="r" b="b"/>
            <a:pathLst>
              <a:path w="6542293" h="4800468">
                <a:moveTo>
                  <a:pt x="0" y="0"/>
                </a:moveTo>
                <a:lnTo>
                  <a:pt x="6542293" y="0"/>
                </a:lnTo>
                <a:lnTo>
                  <a:pt x="6542293" y="4800468"/>
                </a:lnTo>
                <a:lnTo>
                  <a:pt x="0" y="480046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b="-2213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326484" y="5540396"/>
            <a:ext cx="6333882" cy="715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76"/>
              </a:lnSpc>
            </a:pPr>
            <a:r>
              <a:rPr lang="en-US" sz="2203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Bringen wir mehr </a:t>
            </a:r>
          </a:p>
          <a:p>
            <a:pPr algn="just">
              <a:lnSpc>
                <a:spcPts val="2776"/>
              </a:lnSpc>
            </a:pPr>
            <a:r>
              <a:rPr lang="en-US" sz="2203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Bewegung in unseren Alltag!</a:t>
            </a:r>
          </a:p>
        </p:txBody>
      </p:sp>
      <p:sp>
        <p:nvSpPr>
          <p:cNvPr id="10" name="Freeform 10"/>
          <p:cNvSpPr/>
          <p:nvPr/>
        </p:nvSpPr>
        <p:spPr>
          <a:xfrm>
            <a:off x="16409924" y="7105352"/>
            <a:ext cx="1634765" cy="1634765"/>
          </a:xfrm>
          <a:custGeom>
            <a:avLst/>
            <a:gdLst/>
            <a:ahLst/>
            <a:cxnLst/>
            <a:rect l="l" t="t" r="r" b="b"/>
            <a:pathLst>
              <a:path w="1634765" h="1634765">
                <a:moveTo>
                  <a:pt x="0" y="0"/>
                </a:moveTo>
                <a:lnTo>
                  <a:pt x="1634765" y="0"/>
                </a:lnTo>
                <a:lnTo>
                  <a:pt x="1634765" y="1634765"/>
                </a:lnTo>
                <a:lnTo>
                  <a:pt x="0" y="163476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3791799" y="8121044"/>
            <a:ext cx="2706585" cy="421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95"/>
              </a:lnSpc>
            </a:pPr>
            <a:r>
              <a:rPr lang="en-US" sz="1211">
                <a:solidFill>
                  <a:srgbClr val="262580"/>
                </a:solidFill>
                <a:latin typeface="Poppins 2"/>
                <a:ea typeface="Poppins 2"/>
                <a:cs typeface="Poppins 2"/>
                <a:sym typeface="Poppins 2"/>
              </a:rPr>
              <a:t>www.diebewegungs-revolution.at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E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17515" y="1117933"/>
            <a:ext cx="16526990" cy="1461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340"/>
              </a:lnSpc>
            </a:pPr>
            <a:r>
              <a:rPr lang="en-US" sz="8100" dirty="0" err="1">
                <a:solidFill>
                  <a:srgbClr val="E74A94"/>
                </a:solidFill>
                <a:latin typeface="Poppins 2"/>
                <a:ea typeface="Poppins 2"/>
                <a:cs typeface="Poppins 2"/>
                <a:sym typeface="Poppins 2"/>
              </a:rPr>
              <a:t>Wartezeiten</a:t>
            </a:r>
            <a:r>
              <a:rPr lang="en-US" sz="8100" dirty="0">
                <a:solidFill>
                  <a:srgbClr val="E74A94"/>
                </a:solidFill>
                <a:latin typeface="Poppins 2"/>
                <a:ea typeface="Poppins 2"/>
                <a:cs typeface="Poppins 2"/>
                <a:sym typeface="Poppins 2"/>
              </a:rPr>
              <a:t> </a:t>
            </a:r>
            <a:r>
              <a:rPr lang="en-US" sz="8100" dirty="0" err="1">
                <a:solidFill>
                  <a:srgbClr val="E74A94"/>
                </a:solidFill>
                <a:latin typeface="Poppins 2"/>
                <a:ea typeface="Poppins 2"/>
                <a:cs typeface="Poppins 2"/>
                <a:sym typeface="Poppins 2"/>
              </a:rPr>
              <a:t>nutzen</a:t>
            </a:r>
            <a:endParaRPr lang="en-US" sz="8100" dirty="0">
              <a:solidFill>
                <a:srgbClr val="E74A94"/>
              </a:solidFill>
              <a:latin typeface="Poppins 2"/>
              <a:ea typeface="Poppins 2"/>
              <a:cs typeface="Poppins 2"/>
              <a:sym typeface="Poppins 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717515" y="2693404"/>
            <a:ext cx="14339749" cy="5828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14"/>
              </a:lnSpc>
            </a:pPr>
            <a:r>
              <a:rPr lang="en-US" sz="3503" dirty="0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und so die </a:t>
            </a:r>
            <a:r>
              <a:rPr lang="en-US" sz="3503" dirty="0" err="1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Langeweile</a:t>
            </a:r>
            <a:r>
              <a:rPr lang="en-US" sz="3503" dirty="0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3503" dirty="0" err="1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verkürzen</a:t>
            </a:r>
            <a:r>
              <a:rPr lang="en-US" sz="3503" dirty="0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 und das Leben </a:t>
            </a:r>
            <a:r>
              <a:rPr lang="en-US" sz="3503" dirty="0" err="1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verlängern</a:t>
            </a:r>
            <a:endParaRPr lang="en-US" sz="3503" dirty="0">
              <a:solidFill>
                <a:srgbClr val="E74A94"/>
              </a:solidFill>
              <a:latin typeface="Poppins 1"/>
              <a:ea typeface="Poppins 1"/>
              <a:cs typeface="Poppins 1"/>
              <a:sym typeface="Poppins 1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363965" y="8458197"/>
            <a:ext cx="2707100" cy="1309894"/>
          </a:xfrm>
          <a:custGeom>
            <a:avLst/>
            <a:gdLst/>
            <a:ahLst/>
            <a:cxnLst/>
            <a:rect l="l" t="t" r="r" b="b"/>
            <a:pathLst>
              <a:path w="2707100" h="1309894">
                <a:moveTo>
                  <a:pt x="0" y="0"/>
                </a:moveTo>
                <a:lnTo>
                  <a:pt x="2707100" y="0"/>
                </a:lnTo>
                <a:lnTo>
                  <a:pt x="2707100" y="1309894"/>
                </a:lnTo>
                <a:lnTo>
                  <a:pt x="0" y="13098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54999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6526990" y="7358485"/>
            <a:ext cx="1228640" cy="2409607"/>
          </a:xfrm>
          <a:custGeom>
            <a:avLst/>
            <a:gdLst/>
            <a:ahLst/>
            <a:cxnLst/>
            <a:rect l="l" t="t" r="r" b="b"/>
            <a:pathLst>
              <a:path w="1228640" h="2409607">
                <a:moveTo>
                  <a:pt x="0" y="0"/>
                </a:moveTo>
                <a:lnTo>
                  <a:pt x="1228641" y="0"/>
                </a:lnTo>
                <a:lnTo>
                  <a:pt x="1228641" y="2409606"/>
                </a:lnTo>
                <a:lnTo>
                  <a:pt x="0" y="24096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743" r="-115228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717515" y="3388535"/>
            <a:ext cx="13429543" cy="49877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0"/>
              </a:lnSpc>
            </a:pPr>
            <a:r>
              <a:rPr lang="en-US" sz="3103" dirty="0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An der </a:t>
            </a:r>
            <a:r>
              <a:rPr lang="en-US" sz="3103" dirty="0" err="1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Supermarkt-Kasse</a:t>
            </a:r>
            <a:r>
              <a:rPr lang="en-US" sz="3103" dirty="0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, </a:t>
            </a:r>
            <a:r>
              <a:rPr lang="en-US" sz="3103" dirty="0" err="1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beim</a:t>
            </a:r>
            <a:r>
              <a:rPr lang="en-US" sz="3103" dirty="0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3103" dirty="0" err="1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Zähneputzen</a:t>
            </a:r>
            <a:r>
              <a:rPr lang="en-US" sz="3103" dirty="0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3103" dirty="0" err="1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oder</a:t>
            </a:r>
            <a:r>
              <a:rPr lang="en-US" sz="3103" dirty="0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 in der </a:t>
            </a:r>
            <a:r>
              <a:rPr lang="en-US" sz="3103" dirty="0" err="1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Kantine</a:t>
            </a:r>
            <a:r>
              <a:rPr lang="en-US" sz="3103" dirty="0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: </a:t>
            </a:r>
            <a:r>
              <a:rPr lang="en-US" sz="3103" dirty="0" err="1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Minuten</a:t>
            </a:r>
            <a:r>
              <a:rPr lang="en-US" sz="3103" dirty="0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, die </a:t>
            </a:r>
            <a:r>
              <a:rPr lang="en-US" sz="3103" dirty="0" err="1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uns</a:t>
            </a:r>
            <a:r>
              <a:rPr lang="en-US" sz="3103" dirty="0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3103" dirty="0" err="1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manchmal</a:t>
            </a:r>
            <a:r>
              <a:rPr lang="en-US" sz="3103" dirty="0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 die Laune </a:t>
            </a:r>
            <a:r>
              <a:rPr lang="en-US" sz="3103" dirty="0" err="1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gerade</a:t>
            </a:r>
            <a:r>
              <a:rPr lang="en-US" sz="3103" dirty="0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3103" dirty="0" err="1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nicht</a:t>
            </a:r>
            <a:r>
              <a:rPr lang="en-US" sz="3103" dirty="0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3103" dirty="0" err="1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versüßen</a:t>
            </a:r>
            <a:r>
              <a:rPr lang="en-US" sz="3103" dirty="0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, die </a:t>
            </a:r>
            <a:r>
              <a:rPr lang="en-US" sz="3103" dirty="0" err="1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wir</a:t>
            </a:r>
            <a:r>
              <a:rPr lang="en-US" sz="3103" dirty="0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3103" dirty="0" err="1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aber</a:t>
            </a:r>
            <a:r>
              <a:rPr lang="en-US" sz="3103" dirty="0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3103" dirty="0" err="1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auch</a:t>
            </a:r>
            <a:r>
              <a:rPr lang="en-US" sz="3103" dirty="0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3103" dirty="0" err="1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richtig</a:t>
            </a:r>
            <a:r>
              <a:rPr lang="en-US" sz="3103" dirty="0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 gut </a:t>
            </a:r>
            <a:r>
              <a:rPr lang="en-US" sz="3103" dirty="0" err="1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für</a:t>
            </a:r>
            <a:r>
              <a:rPr lang="en-US" sz="3103" dirty="0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3103" dirty="0" err="1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uns</a:t>
            </a:r>
            <a:r>
              <a:rPr lang="en-US" sz="3103" dirty="0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3103" dirty="0" err="1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nutzen</a:t>
            </a:r>
            <a:r>
              <a:rPr lang="en-US" sz="3103" dirty="0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3103" dirty="0" err="1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können</a:t>
            </a:r>
            <a:r>
              <a:rPr lang="en-US" sz="3103" dirty="0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 und </a:t>
            </a:r>
            <a:r>
              <a:rPr lang="en-US" sz="3103" dirty="0" err="1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damit</a:t>
            </a:r>
            <a:r>
              <a:rPr lang="en-US" sz="3103" dirty="0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 in </a:t>
            </a:r>
            <a:r>
              <a:rPr lang="en-US" sz="3103" dirty="0" err="1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ein</a:t>
            </a:r>
            <a:r>
              <a:rPr lang="en-US" sz="3103" dirty="0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3103" dirty="0" err="1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anderes</a:t>
            </a:r>
            <a:r>
              <a:rPr lang="en-US" sz="3103" dirty="0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 Licht </a:t>
            </a:r>
            <a:r>
              <a:rPr lang="en-US" sz="3103" dirty="0" err="1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rücken</a:t>
            </a:r>
            <a:r>
              <a:rPr lang="en-US" sz="3103" dirty="0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! </a:t>
            </a:r>
          </a:p>
          <a:p>
            <a:pPr algn="l">
              <a:lnSpc>
                <a:spcPts val="3910"/>
              </a:lnSpc>
            </a:pPr>
            <a:endParaRPr lang="en-US" sz="3103" dirty="0">
              <a:solidFill>
                <a:srgbClr val="262580"/>
              </a:solidFill>
              <a:latin typeface="Poppins 1"/>
              <a:ea typeface="Poppins 1"/>
              <a:cs typeface="Poppins 1"/>
              <a:sym typeface="Poppins 1"/>
            </a:endParaRPr>
          </a:p>
          <a:p>
            <a:pPr algn="l">
              <a:lnSpc>
                <a:spcPts val="3910"/>
              </a:lnSpc>
            </a:pPr>
            <a:r>
              <a:rPr lang="en-US" sz="3103" dirty="0" err="1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Übungen</a:t>
            </a:r>
            <a:r>
              <a:rPr lang="en-US" sz="3103" dirty="0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3103" dirty="0" err="1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für</a:t>
            </a:r>
            <a:r>
              <a:rPr lang="en-US" sz="3103" dirty="0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3103" dirty="0" err="1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Zwischendurch</a:t>
            </a:r>
            <a:r>
              <a:rPr lang="en-US" sz="3103" dirty="0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 auf </a:t>
            </a:r>
            <a:r>
              <a:rPr lang="en-US" sz="3103" dirty="0" err="1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einer</a:t>
            </a:r>
            <a:r>
              <a:rPr lang="en-US" sz="3103" dirty="0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3103" dirty="0" err="1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Scheckkarte</a:t>
            </a:r>
            <a:r>
              <a:rPr lang="en-US" sz="3103" dirty="0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3103" dirty="0" err="1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für</a:t>
            </a:r>
            <a:r>
              <a:rPr lang="en-US" sz="3103" dirty="0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 die </a:t>
            </a:r>
            <a:r>
              <a:rPr lang="en-US" sz="3103" dirty="0" err="1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Geldbörse</a:t>
            </a:r>
            <a:r>
              <a:rPr lang="en-US" sz="3103" dirty="0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, auf der </a:t>
            </a:r>
            <a:r>
              <a:rPr lang="en-US" sz="3103" dirty="0" err="1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Tablett-Unterlage</a:t>
            </a:r>
            <a:r>
              <a:rPr lang="en-US" sz="3103" dirty="0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 in der </a:t>
            </a:r>
            <a:r>
              <a:rPr lang="en-US" sz="3103" dirty="0" err="1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Kantine</a:t>
            </a:r>
            <a:r>
              <a:rPr lang="en-US" sz="3103" dirty="0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3103" dirty="0" err="1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oder</a:t>
            </a:r>
            <a:r>
              <a:rPr lang="en-US" sz="3103" dirty="0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3103" dirty="0" err="1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einfach</a:t>
            </a:r>
            <a:r>
              <a:rPr lang="en-US" sz="3103" dirty="0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3103" dirty="0" err="1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als</a:t>
            </a:r>
            <a:r>
              <a:rPr lang="en-US" sz="3103" dirty="0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 A4-Ausdruck: </a:t>
            </a:r>
            <a:r>
              <a:rPr lang="en-US" sz="3103" dirty="0" err="1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Wir</a:t>
            </a:r>
            <a:r>
              <a:rPr lang="en-US" sz="3103" dirty="0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3103" dirty="0" err="1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kümmern</a:t>
            </a:r>
            <a:r>
              <a:rPr lang="en-US" sz="3103" dirty="0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3103" dirty="0" err="1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uns</a:t>
            </a:r>
            <a:r>
              <a:rPr lang="en-US" sz="3103" dirty="0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3103" dirty="0" err="1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gerne</a:t>
            </a:r>
            <a:r>
              <a:rPr lang="en-US" sz="3103" dirty="0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3103" dirty="0" err="1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gemeinsam</a:t>
            </a:r>
            <a:r>
              <a:rPr lang="en-US" sz="3103" dirty="0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 mit </a:t>
            </a:r>
            <a:r>
              <a:rPr lang="en-US" sz="3103" dirty="0" err="1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dir</a:t>
            </a:r>
            <a:r>
              <a:rPr lang="en-US" sz="3103" dirty="0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 um </a:t>
            </a:r>
            <a:r>
              <a:rPr lang="en-US" sz="3103" dirty="0" err="1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eine</a:t>
            </a:r>
            <a:r>
              <a:rPr lang="en-US" sz="3103" dirty="0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3103" dirty="0" err="1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individuelle</a:t>
            </a:r>
            <a:r>
              <a:rPr lang="en-US" sz="3103" dirty="0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3103" dirty="0" err="1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Lösung</a:t>
            </a:r>
            <a:r>
              <a:rPr lang="en-US" sz="3103" dirty="0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3103" dirty="0" err="1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für</a:t>
            </a:r>
            <a:r>
              <a:rPr lang="en-US" sz="3103" dirty="0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3103" dirty="0" err="1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deine</a:t>
            </a:r>
            <a:r>
              <a:rPr lang="en-US" sz="3103" dirty="0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3103" dirty="0" err="1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bestimmte</a:t>
            </a:r>
            <a:r>
              <a:rPr lang="en-US" sz="3103" dirty="0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 Situation.</a:t>
            </a:r>
          </a:p>
          <a:p>
            <a:pPr algn="l">
              <a:lnSpc>
                <a:spcPts val="3910"/>
              </a:lnSpc>
            </a:pPr>
            <a:endParaRPr lang="en-US" sz="3103" dirty="0">
              <a:solidFill>
                <a:srgbClr val="262580"/>
              </a:solidFill>
              <a:latin typeface="Poppins 1"/>
              <a:ea typeface="Poppins 1"/>
              <a:cs typeface="Poppins 1"/>
              <a:sym typeface="Poppins 1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717514" y="971550"/>
            <a:ext cx="4454685" cy="548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414"/>
              </a:lnSpc>
            </a:pPr>
            <a:r>
              <a:rPr lang="en-US" sz="3503" dirty="0" err="1">
                <a:solidFill>
                  <a:srgbClr val="E74A94"/>
                </a:solidFill>
                <a:latin typeface="Poppins 2"/>
                <a:ea typeface="Poppins 2"/>
                <a:cs typeface="Poppins 2"/>
                <a:sym typeface="Poppins 2"/>
              </a:rPr>
              <a:t>Weitere</a:t>
            </a:r>
            <a:r>
              <a:rPr lang="en-US" sz="3503" dirty="0">
                <a:solidFill>
                  <a:srgbClr val="E74A94"/>
                </a:solidFill>
                <a:latin typeface="Poppins 2"/>
                <a:ea typeface="Poppins 2"/>
                <a:cs typeface="Poppins 2"/>
                <a:sym typeface="Poppins 2"/>
              </a:rPr>
              <a:t> </a:t>
            </a:r>
            <a:r>
              <a:rPr lang="en-US" sz="3503" dirty="0" err="1">
                <a:solidFill>
                  <a:srgbClr val="E74A94"/>
                </a:solidFill>
                <a:latin typeface="Poppins 2"/>
                <a:ea typeface="Poppins 2"/>
                <a:cs typeface="Poppins 2"/>
                <a:sym typeface="Poppins 2"/>
              </a:rPr>
              <a:t>Ideen</a:t>
            </a:r>
            <a:endParaRPr lang="en-US" sz="3503" dirty="0">
              <a:solidFill>
                <a:srgbClr val="E74A94"/>
              </a:solidFill>
              <a:latin typeface="Poppins 2"/>
              <a:ea typeface="Poppins 2"/>
              <a:cs typeface="Poppins 2"/>
              <a:sym typeface="Poppins 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E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17515" y="1460833"/>
            <a:ext cx="14339749" cy="2041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75"/>
              </a:lnSpc>
            </a:pPr>
            <a:r>
              <a:rPr lang="en-US" sz="8100" dirty="0" err="1">
                <a:solidFill>
                  <a:srgbClr val="E74A94"/>
                </a:solidFill>
                <a:latin typeface="Poppins 2"/>
                <a:ea typeface="Poppins 2"/>
                <a:cs typeface="Poppins 2"/>
                <a:sym typeface="Poppins 2"/>
              </a:rPr>
              <a:t>Wer</a:t>
            </a:r>
            <a:r>
              <a:rPr lang="en-US" sz="8100" dirty="0">
                <a:solidFill>
                  <a:srgbClr val="E74A94"/>
                </a:solidFill>
                <a:latin typeface="Poppins 2"/>
                <a:ea typeface="Poppins 2"/>
                <a:cs typeface="Poppins 2"/>
                <a:sym typeface="Poppins 2"/>
              </a:rPr>
              <a:t> </a:t>
            </a:r>
            <a:r>
              <a:rPr lang="en-US" sz="8100" dirty="0" err="1">
                <a:solidFill>
                  <a:srgbClr val="E74A94"/>
                </a:solidFill>
                <a:latin typeface="Poppins 2"/>
                <a:ea typeface="Poppins 2"/>
                <a:cs typeface="Poppins 2"/>
                <a:sym typeface="Poppins 2"/>
              </a:rPr>
              <a:t>radelt</a:t>
            </a:r>
            <a:r>
              <a:rPr lang="en-US" sz="8100" dirty="0">
                <a:solidFill>
                  <a:srgbClr val="E74A94"/>
                </a:solidFill>
                <a:latin typeface="Poppins 2"/>
                <a:ea typeface="Poppins 2"/>
                <a:cs typeface="Poppins 2"/>
                <a:sym typeface="Poppins 2"/>
              </a:rPr>
              <a:t>, </a:t>
            </a:r>
            <a:r>
              <a:rPr lang="en-US" sz="8100" dirty="0" err="1">
                <a:solidFill>
                  <a:srgbClr val="E74A94"/>
                </a:solidFill>
                <a:latin typeface="Poppins 2"/>
                <a:ea typeface="Poppins 2"/>
                <a:cs typeface="Poppins 2"/>
                <a:sym typeface="Poppins 2"/>
              </a:rPr>
              <a:t>ist</a:t>
            </a:r>
            <a:r>
              <a:rPr lang="en-US" sz="8100" dirty="0">
                <a:solidFill>
                  <a:srgbClr val="E74A94"/>
                </a:solidFill>
                <a:latin typeface="Poppins 2"/>
                <a:ea typeface="Poppins 2"/>
                <a:cs typeface="Poppins 2"/>
                <a:sym typeface="Poppins 2"/>
              </a:rPr>
              <a:t> </a:t>
            </a:r>
            <a:r>
              <a:rPr lang="en-US" sz="8100" dirty="0" err="1">
                <a:solidFill>
                  <a:srgbClr val="E74A94"/>
                </a:solidFill>
                <a:latin typeface="Poppins 2"/>
                <a:ea typeface="Poppins 2"/>
                <a:cs typeface="Poppins 2"/>
                <a:sym typeface="Poppins 2"/>
              </a:rPr>
              <a:t>klar</a:t>
            </a:r>
            <a:r>
              <a:rPr lang="en-US" sz="8100" dirty="0">
                <a:solidFill>
                  <a:srgbClr val="E74A94"/>
                </a:solidFill>
                <a:latin typeface="Poppins 2"/>
                <a:ea typeface="Poppins 2"/>
                <a:cs typeface="Poppins 2"/>
                <a:sym typeface="Poppins 2"/>
              </a:rPr>
              <a:t> </a:t>
            </a:r>
            <a:r>
              <a:rPr lang="en-US" sz="8100" dirty="0" err="1">
                <a:solidFill>
                  <a:srgbClr val="E74A94"/>
                </a:solidFill>
                <a:latin typeface="Poppins 2"/>
                <a:ea typeface="Poppins 2"/>
                <a:cs typeface="Poppins 2"/>
                <a:sym typeface="Poppins 2"/>
              </a:rPr>
              <a:t>im</a:t>
            </a:r>
            <a:r>
              <a:rPr lang="en-US" sz="8100" dirty="0">
                <a:solidFill>
                  <a:srgbClr val="E74A94"/>
                </a:solidFill>
                <a:latin typeface="Poppins 2"/>
                <a:ea typeface="Poppins 2"/>
                <a:cs typeface="Poppins 2"/>
                <a:sym typeface="Poppins 2"/>
              </a:rPr>
              <a:t> </a:t>
            </a:r>
            <a:r>
              <a:rPr lang="en-US" sz="8100" dirty="0" err="1">
                <a:solidFill>
                  <a:srgbClr val="E74A94"/>
                </a:solidFill>
                <a:latin typeface="Poppins 2"/>
                <a:ea typeface="Poppins 2"/>
                <a:cs typeface="Poppins 2"/>
                <a:sym typeface="Poppins 2"/>
              </a:rPr>
              <a:t>Vorteil</a:t>
            </a:r>
            <a:endParaRPr lang="en-US" sz="8100" dirty="0">
              <a:solidFill>
                <a:srgbClr val="E74A94"/>
              </a:solidFill>
              <a:latin typeface="Poppins 2"/>
              <a:ea typeface="Poppins 2"/>
              <a:cs typeface="Poppins 2"/>
              <a:sym typeface="Poppins 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717515" y="3498366"/>
            <a:ext cx="13149702" cy="1024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10"/>
              </a:lnSpc>
            </a:pPr>
            <a:r>
              <a:rPr lang="en-US" sz="3103" dirty="0" err="1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Dein</a:t>
            </a:r>
            <a:r>
              <a:rPr lang="en-US" sz="3103" dirty="0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3103" dirty="0" err="1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Unternehmen</a:t>
            </a:r>
            <a:r>
              <a:rPr lang="en-US" sz="3103" dirty="0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/</a:t>
            </a:r>
            <a:r>
              <a:rPr lang="en-US" sz="3103" dirty="0" err="1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deine</a:t>
            </a:r>
            <a:r>
              <a:rPr lang="en-US" sz="3103" dirty="0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 Schule </a:t>
            </a:r>
            <a:r>
              <a:rPr lang="en-US" sz="3103" dirty="0" err="1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unterstützt</a:t>
            </a:r>
            <a:r>
              <a:rPr lang="en-US" sz="3103" dirty="0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3103" dirty="0" err="1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jene</a:t>
            </a:r>
            <a:r>
              <a:rPr lang="en-US" sz="3103" dirty="0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, die mit dem Rad </a:t>
            </a:r>
            <a:r>
              <a:rPr lang="en-US" sz="3103" dirty="0" err="1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oder</a:t>
            </a:r>
            <a:r>
              <a:rPr lang="en-US" sz="3103" dirty="0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3103" dirty="0" err="1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zu</a:t>
            </a:r>
            <a:r>
              <a:rPr lang="en-US" sz="3103" dirty="0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3103" dirty="0" err="1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Fuß</a:t>
            </a:r>
            <a:r>
              <a:rPr lang="en-US" sz="3103" dirty="0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 in die Arbeit/ </a:t>
            </a:r>
            <a:r>
              <a:rPr lang="en-US" sz="3103" dirty="0" err="1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zur</a:t>
            </a:r>
            <a:r>
              <a:rPr lang="en-US" sz="3103" dirty="0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 Schule </a:t>
            </a:r>
            <a:r>
              <a:rPr lang="en-US" sz="3103" dirty="0" err="1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kommen</a:t>
            </a:r>
            <a:r>
              <a:rPr lang="en-US" sz="3103" dirty="0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. </a:t>
            </a:r>
          </a:p>
        </p:txBody>
      </p:sp>
      <p:sp>
        <p:nvSpPr>
          <p:cNvPr id="4" name="Freeform 4"/>
          <p:cNvSpPr/>
          <p:nvPr/>
        </p:nvSpPr>
        <p:spPr>
          <a:xfrm>
            <a:off x="363965" y="8458197"/>
            <a:ext cx="2707100" cy="1309894"/>
          </a:xfrm>
          <a:custGeom>
            <a:avLst/>
            <a:gdLst/>
            <a:ahLst/>
            <a:cxnLst/>
            <a:rect l="l" t="t" r="r" b="b"/>
            <a:pathLst>
              <a:path w="2707100" h="1309894">
                <a:moveTo>
                  <a:pt x="0" y="0"/>
                </a:moveTo>
                <a:lnTo>
                  <a:pt x="2707100" y="0"/>
                </a:lnTo>
                <a:lnTo>
                  <a:pt x="2707100" y="1309894"/>
                </a:lnTo>
                <a:lnTo>
                  <a:pt x="0" y="13098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54999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6526990" y="7358485"/>
            <a:ext cx="1228640" cy="2409607"/>
          </a:xfrm>
          <a:custGeom>
            <a:avLst/>
            <a:gdLst/>
            <a:ahLst/>
            <a:cxnLst/>
            <a:rect l="l" t="t" r="r" b="b"/>
            <a:pathLst>
              <a:path w="1228640" h="2409607">
                <a:moveTo>
                  <a:pt x="0" y="0"/>
                </a:moveTo>
                <a:lnTo>
                  <a:pt x="1228641" y="0"/>
                </a:lnTo>
                <a:lnTo>
                  <a:pt x="1228641" y="2409606"/>
                </a:lnTo>
                <a:lnTo>
                  <a:pt x="0" y="24096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743" r="-115228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717515" y="4721430"/>
            <a:ext cx="13429543" cy="3500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0"/>
              </a:lnSpc>
            </a:pPr>
            <a:r>
              <a:rPr lang="en-US" sz="3103" dirty="0" err="1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Deine</a:t>
            </a:r>
            <a:r>
              <a:rPr lang="en-US" sz="3103" dirty="0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3103" dirty="0" err="1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Organisation</a:t>
            </a:r>
            <a:r>
              <a:rPr lang="en-US" sz="3103" dirty="0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3103" dirty="0" err="1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bemüht</a:t>
            </a:r>
            <a:r>
              <a:rPr lang="en-US" sz="3103" dirty="0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3103" dirty="0" err="1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sich</a:t>
            </a:r>
            <a:r>
              <a:rPr lang="en-US" sz="3103" dirty="0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 um die </a:t>
            </a:r>
            <a:r>
              <a:rPr lang="en-US" sz="3103" dirty="0" err="1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Zufriedenheit</a:t>
            </a:r>
            <a:r>
              <a:rPr lang="en-US" sz="3103" dirty="0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3103" dirty="0" err="1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ihrer</a:t>
            </a:r>
            <a:r>
              <a:rPr lang="en-US" sz="3103" dirty="0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3103" dirty="0" err="1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Mitarbeiter:innen</a:t>
            </a:r>
            <a:r>
              <a:rPr lang="en-US" sz="3103" dirty="0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 und </a:t>
            </a:r>
            <a:r>
              <a:rPr lang="en-US" sz="3103" dirty="0" err="1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ist</a:t>
            </a:r>
            <a:r>
              <a:rPr lang="en-US" sz="3103" dirty="0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3103" dirty="0" err="1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offen</a:t>
            </a:r>
            <a:r>
              <a:rPr lang="en-US" sz="3103" dirty="0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3103" dirty="0" err="1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für</a:t>
            </a:r>
            <a:r>
              <a:rPr lang="en-US" sz="3103" dirty="0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3103" dirty="0" err="1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Fortschritt</a:t>
            </a:r>
            <a:r>
              <a:rPr lang="en-US" sz="3103" dirty="0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 und </a:t>
            </a:r>
            <a:r>
              <a:rPr lang="en-US" sz="3103" dirty="0" err="1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hält</a:t>
            </a:r>
            <a:r>
              <a:rPr lang="en-US" sz="3103" dirty="0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3103" dirty="0" err="1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etwas</a:t>
            </a:r>
            <a:r>
              <a:rPr lang="en-US" sz="3103" dirty="0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 von </a:t>
            </a:r>
            <a:r>
              <a:rPr lang="en-US" sz="3103" dirty="0" err="1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nachhaltigen</a:t>
            </a:r>
            <a:r>
              <a:rPr lang="en-US" sz="3103" dirty="0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3103" dirty="0" err="1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Ideen</a:t>
            </a:r>
            <a:r>
              <a:rPr lang="en-US" sz="3103" dirty="0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?</a:t>
            </a:r>
          </a:p>
          <a:p>
            <a:pPr algn="l">
              <a:lnSpc>
                <a:spcPts val="3910"/>
              </a:lnSpc>
            </a:pPr>
            <a:r>
              <a:rPr lang="en-US" sz="3103" dirty="0" err="1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Wenn</a:t>
            </a:r>
            <a:r>
              <a:rPr lang="en-US" sz="3103" dirty="0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 du das </a:t>
            </a:r>
            <a:r>
              <a:rPr lang="en-US" sz="3103" dirty="0" err="1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Gefühl</a:t>
            </a:r>
            <a:r>
              <a:rPr lang="en-US" sz="3103" dirty="0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 hast, in </a:t>
            </a:r>
            <a:r>
              <a:rPr lang="en-US" sz="3103" dirty="0" err="1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genau</a:t>
            </a:r>
            <a:r>
              <a:rPr lang="en-US" sz="3103" dirty="0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 so </a:t>
            </a:r>
            <a:r>
              <a:rPr lang="en-US" sz="3103" dirty="0" err="1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einem</a:t>
            </a:r>
            <a:r>
              <a:rPr lang="en-US" sz="3103" dirty="0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3103" dirty="0" err="1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Unternehmen</a:t>
            </a:r>
            <a:r>
              <a:rPr lang="en-US" sz="3103" dirty="0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3103" dirty="0" err="1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oder</a:t>
            </a:r>
            <a:r>
              <a:rPr lang="en-US" sz="3103" dirty="0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 in so </a:t>
            </a:r>
            <a:r>
              <a:rPr lang="en-US" sz="3103" dirty="0" err="1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einer</a:t>
            </a:r>
            <a:r>
              <a:rPr lang="en-US" sz="3103" dirty="0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 Schule </a:t>
            </a:r>
            <a:r>
              <a:rPr lang="en-US" sz="3103" dirty="0" err="1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zu</a:t>
            </a:r>
            <a:r>
              <a:rPr lang="en-US" sz="3103" dirty="0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3103" dirty="0" err="1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arbeiten</a:t>
            </a:r>
            <a:r>
              <a:rPr lang="en-US" sz="3103" dirty="0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 und die Energie </a:t>
            </a:r>
            <a:r>
              <a:rPr lang="en-US" sz="3103" dirty="0" err="1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mitbringst</a:t>
            </a:r>
            <a:r>
              <a:rPr lang="en-US" sz="3103" dirty="0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, </a:t>
            </a:r>
            <a:r>
              <a:rPr lang="en-US" sz="3103" dirty="0" err="1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eine</a:t>
            </a:r>
            <a:r>
              <a:rPr lang="en-US" sz="3103" dirty="0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3103" dirty="0" err="1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solche</a:t>
            </a:r>
            <a:r>
              <a:rPr lang="en-US" sz="3103" dirty="0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3103" dirty="0" err="1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Aktion</a:t>
            </a:r>
            <a:r>
              <a:rPr lang="en-US" sz="3103" dirty="0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3103" dirty="0" err="1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dort</a:t>
            </a:r>
            <a:r>
              <a:rPr lang="en-US" sz="3103" dirty="0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3103" dirty="0" err="1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umzusetzen</a:t>
            </a:r>
            <a:r>
              <a:rPr lang="en-US" sz="3103" dirty="0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 - </a:t>
            </a:r>
            <a:r>
              <a:rPr lang="en-US" sz="3103" dirty="0" err="1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dann</a:t>
            </a:r>
            <a:r>
              <a:rPr lang="en-US" sz="3103" dirty="0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3103" dirty="0" err="1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melde</a:t>
            </a:r>
            <a:r>
              <a:rPr lang="en-US" sz="3103" dirty="0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 dich! </a:t>
            </a:r>
          </a:p>
          <a:p>
            <a:pPr algn="l">
              <a:lnSpc>
                <a:spcPts val="3910"/>
              </a:lnSpc>
            </a:pPr>
            <a:r>
              <a:rPr lang="en-US" sz="3103" dirty="0" err="1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Wir</a:t>
            </a:r>
            <a:r>
              <a:rPr lang="en-US" sz="3103" dirty="0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3103" dirty="0" err="1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unterstützen</a:t>
            </a:r>
            <a:r>
              <a:rPr lang="en-US" sz="3103" dirty="0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 dich </a:t>
            </a:r>
            <a:r>
              <a:rPr lang="en-US" sz="3103" dirty="0" err="1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gerne</a:t>
            </a:r>
            <a:r>
              <a:rPr lang="en-US" sz="3103" dirty="0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 in der </a:t>
            </a:r>
            <a:r>
              <a:rPr lang="en-US" sz="3103" dirty="0" err="1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Umsetzung</a:t>
            </a:r>
            <a:r>
              <a:rPr lang="en-US" sz="3103" dirty="0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 und </a:t>
            </a:r>
            <a:r>
              <a:rPr lang="en-US" sz="3103" dirty="0" err="1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Planung</a:t>
            </a:r>
            <a:r>
              <a:rPr lang="en-US" sz="3103" dirty="0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 :-)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717514" y="971550"/>
            <a:ext cx="4607085" cy="548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414"/>
              </a:lnSpc>
            </a:pPr>
            <a:r>
              <a:rPr lang="en-US" sz="3503" dirty="0" err="1">
                <a:solidFill>
                  <a:srgbClr val="E74A94"/>
                </a:solidFill>
                <a:latin typeface="Poppins 2"/>
                <a:ea typeface="Poppins 2"/>
                <a:cs typeface="Poppins 2"/>
                <a:sym typeface="Poppins 2"/>
              </a:rPr>
              <a:t>Weitere</a:t>
            </a:r>
            <a:r>
              <a:rPr lang="en-US" sz="3503" dirty="0">
                <a:solidFill>
                  <a:srgbClr val="E74A94"/>
                </a:solidFill>
                <a:latin typeface="Poppins 2"/>
                <a:ea typeface="Poppins 2"/>
                <a:cs typeface="Poppins 2"/>
                <a:sym typeface="Poppins 2"/>
              </a:rPr>
              <a:t> </a:t>
            </a:r>
            <a:r>
              <a:rPr lang="en-US" sz="3503" dirty="0" err="1">
                <a:solidFill>
                  <a:srgbClr val="E74A94"/>
                </a:solidFill>
                <a:latin typeface="Poppins 2"/>
                <a:ea typeface="Poppins 2"/>
                <a:cs typeface="Poppins 2"/>
                <a:sym typeface="Poppins 2"/>
              </a:rPr>
              <a:t>Ideen</a:t>
            </a:r>
            <a:endParaRPr lang="en-US" sz="3503" dirty="0">
              <a:solidFill>
                <a:srgbClr val="E74A94"/>
              </a:solidFill>
              <a:latin typeface="Poppins 2"/>
              <a:ea typeface="Poppins 2"/>
              <a:cs typeface="Poppins 2"/>
              <a:sym typeface="Poppins 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E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63965" y="8458197"/>
            <a:ext cx="2707100" cy="1309894"/>
          </a:xfrm>
          <a:custGeom>
            <a:avLst/>
            <a:gdLst/>
            <a:ahLst/>
            <a:cxnLst/>
            <a:rect l="l" t="t" r="r" b="b"/>
            <a:pathLst>
              <a:path w="2707100" h="1309894">
                <a:moveTo>
                  <a:pt x="0" y="0"/>
                </a:moveTo>
                <a:lnTo>
                  <a:pt x="2707100" y="0"/>
                </a:lnTo>
                <a:lnTo>
                  <a:pt x="2707100" y="1309894"/>
                </a:lnTo>
                <a:lnTo>
                  <a:pt x="0" y="13098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5499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526990" y="7358485"/>
            <a:ext cx="1228640" cy="2409607"/>
          </a:xfrm>
          <a:custGeom>
            <a:avLst/>
            <a:gdLst/>
            <a:ahLst/>
            <a:cxnLst/>
            <a:rect l="l" t="t" r="r" b="b"/>
            <a:pathLst>
              <a:path w="1228640" h="2409607">
                <a:moveTo>
                  <a:pt x="0" y="0"/>
                </a:moveTo>
                <a:lnTo>
                  <a:pt x="1228641" y="0"/>
                </a:lnTo>
                <a:lnTo>
                  <a:pt x="1228641" y="2409606"/>
                </a:lnTo>
                <a:lnTo>
                  <a:pt x="0" y="24096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743" r="-115228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860327" y="1013007"/>
            <a:ext cx="3280983" cy="984550"/>
          </a:xfrm>
          <a:custGeom>
            <a:avLst/>
            <a:gdLst/>
            <a:ahLst/>
            <a:cxnLst/>
            <a:rect l="l" t="t" r="r" b="b"/>
            <a:pathLst>
              <a:path w="3280983" h="984550">
                <a:moveTo>
                  <a:pt x="0" y="0"/>
                </a:moveTo>
                <a:lnTo>
                  <a:pt x="3280983" y="0"/>
                </a:lnTo>
                <a:lnTo>
                  <a:pt x="3280983" y="984550"/>
                </a:lnTo>
                <a:lnTo>
                  <a:pt x="0" y="9845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193" t="-2651" b="-3977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717515" y="1997557"/>
            <a:ext cx="14334751" cy="2186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00"/>
              </a:lnSpc>
            </a:pPr>
            <a:r>
              <a:rPr lang="en-US" sz="8100" dirty="0" err="1">
                <a:solidFill>
                  <a:srgbClr val="E74A94"/>
                </a:solidFill>
                <a:latin typeface="Poppins 2"/>
                <a:ea typeface="Poppins 2"/>
                <a:cs typeface="Poppins 2"/>
                <a:sym typeface="Poppins 2"/>
              </a:rPr>
              <a:t>Wir</a:t>
            </a:r>
            <a:r>
              <a:rPr lang="en-US" sz="8100" dirty="0">
                <a:solidFill>
                  <a:srgbClr val="E74A94"/>
                </a:solidFill>
                <a:latin typeface="Poppins 2"/>
                <a:ea typeface="Poppins 2"/>
                <a:cs typeface="Poppins 2"/>
                <a:sym typeface="Poppins 2"/>
              </a:rPr>
              <a:t> </a:t>
            </a:r>
            <a:r>
              <a:rPr lang="en-US" sz="8100" dirty="0" err="1">
                <a:solidFill>
                  <a:srgbClr val="E74A94"/>
                </a:solidFill>
                <a:latin typeface="Poppins 2"/>
                <a:ea typeface="Poppins 2"/>
                <a:cs typeface="Poppins 2"/>
                <a:sym typeface="Poppins 2"/>
              </a:rPr>
              <a:t>rücken</a:t>
            </a:r>
            <a:r>
              <a:rPr lang="en-US" sz="8100" dirty="0">
                <a:solidFill>
                  <a:srgbClr val="E74A94"/>
                </a:solidFill>
                <a:latin typeface="Poppins 2"/>
                <a:ea typeface="Poppins 2"/>
                <a:cs typeface="Poppins 2"/>
                <a:sym typeface="Poppins 2"/>
              </a:rPr>
              <a:t> </a:t>
            </a:r>
            <a:r>
              <a:rPr lang="en-US" sz="8100" dirty="0" err="1">
                <a:solidFill>
                  <a:srgbClr val="E74A94"/>
                </a:solidFill>
                <a:latin typeface="Poppins 2"/>
                <a:ea typeface="Poppins 2"/>
                <a:cs typeface="Poppins 2"/>
                <a:sym typeface="Poppins 2"/>
              </a:rPr>
              <a:t>deinen</a:t>
            </a:r>
            <a:endParaRPr lang="en-US" sz="8100" dirty="0">
              <a:solidFill>
                <a:srgbClr val="E74A94"/>
              </a:solidFill>
              <a:latin typeface="Poppins 2"/>
              <a:ea typeface="Poppins 2"/>
              <a:cs typeface="Poppins 2"/>
              <a:sym typeface="Poppins 2"/>
            </a:endParaRPr>
          </a:p>
          <a:p>
            <a:pPr algn="l">
              <a:lnSpc>
                <a:spcPts val="8100"/>
              </a:lnSpc>
            </a:pPr>
            <a:r>
              <a:rPr lang="en-US" sz="8100" dirty="0" err="1">
                <a:solidFill>
                  <a:srgbClr val="E74A94"/>
                </a:solidFill>
                <a:latin typeface="Poppins 2"/>
                <a:ea typeface="Poppins 2"/>
                <a:cs typeface="Poppins 2"/>
                <a:sym typeface="Poppins 2"/>
              </a:rPr>
              <a:t>Einsatz</a:t>
            </a:r>
            <a:r>
              <a:rPr lang="en-US" sz="8100" dirty="0">
                <a:solidFill>
                  <a:srgbClr val="E74A94"/>
                </a:solidFill>
                <a:latin typeface="Poppins 2"/>
                <a:ea typeface="Poppins 2"/>
                <a:cs typeface="Poppins 2"/>
                <a:sym typeface="Poppins 2"/>
              </a:rPr>
              <a:t> ins Licht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717515" y="4469832"/>
            <a:ext cx="13149702" cy="15193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10"/>
              </a:lnSpc>
            </a:pPr>
            <a:r>
              <a:rPr lang="en-US" sz="3103" dirty="0" err="1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Besonderes</a:t>
            </a:r>
            <a:r>
              <a:rPr lang="en-US" sz="3103" dirty="0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 Engagement </a:t>
            </a:r>
            <a:r>
              <a:rPr lang="en-US" sz="3103" dirty="0" err="1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gehört</a:t>
            </a:r>
            <a:r>
              <a:rPr lang="en-US" sz="3103" dirty="0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3103" dirty="0" err="1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nicht</a:t>
            </a:r>
            <a:r>
              <a:rPr lang="en-US" sz="3103" dirty="0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3103" dirty="0" err="1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nur</a:t>
            </a:r>
            <a:r>
              <a:rPr lang="en-US" sz="3103" dirty="0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3103" dirty="0" err="1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belohnt</a:t>
            </a:r>
            <a:r>
              <a:rPr lang="en-US" sz="3103" dirty="0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, </a:t>
            </a:r>
            <a:r>
              <a:rPr lang="en-US" sz="3103" dirty="0" err="1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sondern</a:t>
            </a:r>
            <a:r>
              <a:rPr lang="en-US" sz="3103" dirty="0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 muss </a:t>
            </a:r>
            <a:r>
              <a:rPr lang="en-US" sz="3103" dirty="0" err="1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vor</a:t>
            </a:r>
            <a:r>
              <a:rPr lang="en-US" sz="3103" dirty="0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 den </a:t>
            </a:r>
            <a:r>
              <a:rPr lang="en-US" sz="3103" dirty="0" err="1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Vorhang</a:t>
            </a:r>
            <a:r>
              <a:rPr lang="en-US" sz="3103" dirty="0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3103" dirty="0" err="1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geholt</a:t>
            </a:r>
            <a:r>
              <a:rPr lang="en-US" sz="3103" dirty="0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3103" dirty="0" err="1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werden</a:t>
            </a:r>
            <a:r>
              <a:rPr lang="en-US" sz="3103" dirty="0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, </a:t>
            </a:r>
            <a:r>
              <a:rPr lang="en-US" sz="3103" dirty="0" err="1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damit</a:t>
            </a:r>
            <a:r>
              <a:rPr lang="en-US" sz="3103" dirty="0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 es </a:t>
            </a:r>
            <a:r>
              <a:rPr lang="en-US" sz="3103" dirty="0" err="1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auch</a:t>
            </a:r>
            <a:r>
              <a:rPr lang="en-US" sz="3103" dirty="0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3103" dirty="0" err="1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andere</a:t>
            </a:r>
            <a:r>
              <a:rPr lang="en-US" sz="3103" dirty="0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3103" dirty="0" err="1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nachmachen</a:t>
            </a:r>
            <a:r>
              <a:rPr lang="en-US" sz="3103" dirty="0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3103" dirty="0" err="1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können</a:t>
            </a:r>
            <a:r>
              <a:rPr lang="en-US" sz="3103" dirty="0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!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717515" y="6145094"/>
            <a:ext cx="13149702" cy="19869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10"/>
              </a:lnSpc>
            </a:pPr>
            <a:r>
              <a:rPr lang="en-US" sz="3103" dirty="0" err="1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Deshalb</a:t>
            </a:r>
            <a:r>
              <a:rPr lang="en-US" sz="3103" dirty="0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3103" dirty="0" err="1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küren</a:t>
            </a:r>
            <a:r>
              <a:rPr lang="en-US" sz="3103" dirty="0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3103" dirty="0" err="1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wir</a:t>
            </a:r>
            <a:r>
              <a:rPr lang="en-US" sz="3103" dirty="0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3103" dirty="0" err="1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gemeinsam</a:t>
            </a:r>
            <a:r>
              <a:rPr lang="en-US" sz="3103" dirty="0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 mit </a:t>
            </a:r>
            <a:r>
              <a:rPr lang="en-US" sz="3103" dirty="0" err="1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MeinBezirk</a:t>
            </a:r>
            <a:r>
              <a:rPr lang="en-US" sz="3103" dirty="0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 (</a:t>
            </a:r>
            <a:r>
              <a:rPr lang="en-US" sz="3103" dirty="0" err="1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ehemals</a:t>
            </a:r>
            <a:r>
              <a:rPr lang="en-US" sz="3103" dirty="0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 WOCHE) </a:t>
            </a:r>
            <a:r>
              <a:rPr lang="en-US" sz="3103" dirty="0" err="1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monatlich</a:t>
            </a:r>
            <a:r>
              <a:rPr lang="en-US" sz="3103" dirty="0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 von </a:t>
            </a:r>
            <a:r>
              <a:rPr lang="en-US" sz="3103" dirty="0" err="1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Jänner</a:t>
            </a:r>
            <a:r>
              <a:rPr lang="en-US" sz="3103" dirty="0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 bis August 2025 </a:t>
            </a:r>
            <a:r>
              <a:rPr lang="en-US" sz="3103" dirty="0" err="1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einen</a:t>
            </a:r>
            <a:r>
              <a:rPr lang="en-US" sz="3103" dirty="0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 REVOLUZZA DES MONATS: </a:t>
            </a:r>
            <a:r>
              <a:rPr lang="en-US" sz="3103" dirty="0" err="1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Jemand</a:t>
            </a:r>
            <a:r>
              <a:rPr lang="en-US" sz="3103" dirty="0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, der/die mit </a:t>
            </a:r>
            <a:r>
              <a:rPr lang="en-US" sz="3103" dirty="0" err="1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einer</a:t>
            </a:r>
            <a:r>
              <a:rPr lang="en-US" sz="3103" dirty="0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3103" dirty="0" err="1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kleinen</a:t>
            </a:r>
            <a:r>
              <a:rPr lang="en-US" sz="3103" dirty="0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3103" dirty="0" err="1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Bewegungsaktion</a:t>
            </a:r>
            <a:r>
              <a:rPr lang="en-US" sz="3103" dirty="0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3103" dirty="0" err="1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einen</a:t>
            </a:r>
            <a:r>
              <a:rPr lang="en-US" sz="3103" dirty="0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3103" dirty="0" err="1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Unterschied</a:t>
            </a:r>
            <a:r>
              <a:rPr lang="en-US" sz="3103" dirty="0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3103" dirty="0" err="1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im</a:t>
            </a:r>
            <a:r>
              <a:rPr lang="en-US" sz="3103" dirty="0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3103" dirty="0" err="1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eigenen</a:t>
            </a:r>
            <a:r>
              <a:rPr lang="en-US" sz="3103" dirty="0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3103" dirty="0" err="1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Umfeld</a:t>
            </a:r>
            <a:r>
              <a:rPr lang="en-US" sz="3103" dirty="0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3103" dirty="0" err="1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macht</a:t>
            </a:r>
            <a:r>
              <a:rPr lang="en-US" sz="3103" dirty="0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!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087012" y="8720211"/>
            <a:ext cx="7747548" cy="418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80"/>
              </a:lnSpc>
            </a:pPr>
            <a:r>
              <a:rPr lang="en-US" sz="2603" dirty="0" err="1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Gerne</a:t>
            </a:r>
            <a:r>
              <a:rPr lang="en-US" sz="2603" dirty="0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2603" dirty="0" err="1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nehmen</a:t>
            </a:r>
            <a:r>
              <a:rPr lang="en-US" sz="2603" dirty="0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2603" dirty="0" err="1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wir</a:t>
            </a:r>
            <a:r>
              <a:rPr lang="en-US" sz="2603" dirty="0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2603" dirty="0" err="1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auch</a:t>
            </a:r>
            <a:r>
              <a:rPr lang="en-US" sz="2603" dirty="0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2603" dirty="0" err="1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Nominierungen</a:t>
            </a:r>
            <a:r>
              <a:rPr lang="en-US" sz="2603" dirty="0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 an ;-)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E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17515" y="1997557"/>
            <a:ext cx="14334751" cy="10699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00"/>
              </a:lnSpc>
            </a:pPr>
            <a:r>
              <a:rPr lang="en-US" sz="8100" dirty="0">
                <a:solidFill>
                  <a:srgbClr val="E74A94"/>
                </a:solidFill>
                <a:latin typeface="Poppins 2"/>
                <a:ea typeface="Poppins 2"/>
                <a:cs typeface="Poppins 2"/>
                <a:sym typeface="Poppins 2"/>
              </a:rPr>
              <a:t>Los </a:t>
            </a:r>
            <a:r>
              <a:rPr lang="en-US" sz="8100" dirty="0" err="1">
                <a:solidFill>
                  <a:srgbClr val="E74A94"/>
                </a:solidFill>
                <a:latin typeface="Poppins 2"/>
                <a:ea typeface="Poppins 2"/>
                <a:cs typeface="Poppins 2"/>
                <a:sym typeface="Poppins 2"/>
              </a:rPr>
              <a:t>geht’s</a:t>
            </a:r>
            <a:r>
              <a:rPr lang="en-US" sz="8100" dirty="0">
                <a:solidFill>
                  <a:srgbClr val="E74A94"/>
                </a:solidFill>
                <a:latin typeface="Poppins 2"/>
                <a:ea typeface="Poppins 2"/>
                <a:cs typeface="Poppins 2"/>
                <a:sym typeface="Poppins 2"/>
              </a:rPr>
              <a:t>!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717515" y="3470419"/>
            <a:ext cx="10961944" cy="15193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10"/>
              </a:lnSpc>
            </a:pPr>
            <a:r>
              <a:rPr lang="en-US" sz="3103" dirty="0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Lust </a:t>
            </a:r>
            <a:r>
              <a:rPr lang="en-US" sz="3103" dirty="0" err="1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bekommen</a:t>
            </a:r>
            <a:r>
              <a:rPr lang="en-US" sz="3103" dirty="0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, </a:t>
            </a:r>
            <a:r>
              <a:rPr lang="en-US" sz="3103" dirty="0" err="1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Bewegung</a:t>
            </a:r>
            <a:r>
              <a:rPr lang="en-US" sz="3103" dirty="0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3103" dirty="0" err="1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unter</a:t>
            </a:r>
            <a:r>
              <a:rPr lang="en-US" sz="3103" dirty="0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 die </a:t>
            </a:r>
            <a:r>
              <a:rPr lang="en-US" sz="3103" dirty="0" err="1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Leute</a:t>
            </a:r>
            <a:r>
              <a:rPr lang="en-US" sz="3103" dirty="0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3103" dirty="0" err="1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zu</a:t>
            </a:r>
            <a:r>
              <a:rPr lang="en-US" sz="3103" dirty="0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3103" dirty="0" err="1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bringen</a:t>
            </a:r>
            <a:r>
              <a:rPr lang="en-US" sz="3103" dirty="0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?</a:t>
            </a:r>
          </a:p>
          <a:p>
            <a:pPr algn="just">
              <a:lnSpc>
                <a:spcPts val="3910"/>
              </a:lnSpc>
            </a:pPr>
            <a:r>
              <a:rPr lang="en-US" sz="3103" dirty="0" err="1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Setze</a:t>
            </a:r>
            <a:r>
              <a:rPr lang="en-US" sz="3103" dirty="0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3103" dirty="0" err="1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eine</a:t>
            </a:r>
            <a:r>
              <a:rPr lang="en-US" sz="3103" dirty="0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 der </a:t>
            </a:r>
            <a:r>
              <a:rPr lang="en-US" sz="3103" dirty="0" err="1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Ideen</a:t>
            </a:r>
            <a:r>
              <a:rPr lang="en-US" sz="3103" dirty="0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3103" dirty="0" err="1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oder</a:t>
            </a:r>
            <a:r>
              <a:rPr lang="en-US" sz="3103" dirty="0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3103" dirty="0" err="1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deine</a:t>
            </a:r>
            <a:r>
              <a:rPr lang="en-US" sz="3103" dirty="0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3103" dirty="0" err="1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eigene</a:t>
            </a:r>
            <a:r>
              <a:rPr lang="en-US" sz="3103" dirty="0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 mit </a:t>
            </a:r>
            <a:r>
              <a:rPr lang="en-US" sz="3103" dirty="0" err="1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uns</a:t>
            </a:r>
            <a:r>
              <a:rPr lang="en-US" sz="3103" dirty="0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3103" dirty="0" err="1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gemeinsam</a:t>
            </a:r>
            <a:r>
              <a:rPr lang="en-US" sz="3103" dirty="0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 um und </a:t>
            </a:r>
            <a:r>
              <a:rPr lang="en-US" sz="3103" dirty="0" err="1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werde</a:t>
            </a:r>
            <a:r>
              <a:rPr lang="en-US" sz="3103" dirty="0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3103" dirty="0" err="1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auch</a:t>
            </a:r>
            <a:r>
              <a:rPr lang="en-US" sz="3103" dirty="0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3103" dirty="0" err="1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Bewegungsrevoluzza</a:t>
            </a:r>
            <a:r>
              <a:rPr lang="en-US" sz="3103" dirty="0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!</a:t>
            </a:r>
          </a:p>
        </p:txBody>
      </p:sp>
      <p:sp>
        <p:nvSpPr>
          <p:cNvPr id="4" name="Freeform 4"/>
          <p:cNvSpPr/>
          <p:nvPr/>
        </p:nvSpPr>
        <p:spPr>
          <a:xfrm>
            <a:off x="363965" y="8458197"/>
            <a:ext cx="2707100" cy="1309894"/>
          </a:xfrm>
          <a:custGeom>
            <a:avLst/>
            <a:gdLst/>
            <a:ahLst/>
            <a:cxnLst/>
            <a:rect l="l" t="t" r="r" b="b"/>
            <a:pathLst>
              <a:path w="2707100" h="1309894">
                <a:moveTo>
                  <a:pt x="0" y="0"/>
                </a:moveTo>
                <a:lnTo>
                  <a:pt x="2707100" y="0"/>
                </a:lnTo>
                <a:lnTo>
                  <a:pt x="2707100" y="1309894"/>
                </a:lnTo>
                <a:lnTo>
                  <a:pt x="0" y="13098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54999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767014" y="6301922"/>
            <a:ext cx="13149702" cy="4865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10"/>
              </a:lnSpc>
            </a:pPr>
            <a:r>
              <a:rPr lang="en-US" sz="3103" dirty="0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Bei den </a:t>
            </a:r>
            <a:r>
              <a:rPr lang="en-US" sz="3103" dirty="0" err="1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Ideen</a:t>
            </a:r>
            <a:r>
              <a:rPr lang="en-US" sz="3103" dirty="0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3103" dirty="0" err="1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zugreifen</a:t>
            </a:r>
            <a:r>
              <a:rPr lang="en-US" sz="3103" dirty="0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3103" dirty="0" err="1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oder</a:t>
            </a:r>
            <a:r>
              <a:rPr lang="en-US" sz="3103" dirty="0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3103" dirty="0" err="1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bei</a:t>
            </a:r>
            <a:r>
              <a:rPr lang="en-US" sz="3103" dirty="0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3103" dirty="0" err="1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uns</a:t>
            </a:r>
            <a:r>
              <a:rPr lang="en-US" sz="3103" dirty="0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3103" dirty="0" err="1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melden</a:t>
            </a:r>
            <a:r>
              <a:rPr lang="en-US" sz="3103" dirty="0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: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779286" y="6890673"/>
            <a:ext cx="8614014" cy="12099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621" dirty="0">
                <a:solidFill>
                  <a:srgbClr val="262580"/>
                </a:solidFill>
                <a:latin typeface="Open Sauce"/>
                <a:ea typeface="Open Sauce"/>
                <a:cs typeface="Open Sauce"/>
                <a:sym typeface="Open Sauce"/>
              </a:rPr>
              <a:t>Lukas Schweighofer</a:t>
            </a:r>
          </a:p>
          <a:p>
            <a:r>
              <a:rPr lang="en-US" sz="2621" dirty="0">
                <a:solidFill>
                  <a:srgbClr val="262580"/>
                </a:solidFill>
                <a:latin typeface="Open Sauce"/>
                <a:ea typeface="Open Sauce"/>
                <a:cs typeface="Open Sauce"/>
                <a:sym typeface="Open Sauce"/>
              </a:rPr>
              <a:t>revoluzza@diebewegungsrevolution.at</a:t>
            </a:r>
          </a:p>
          <a:p>
            <a:r>
              <a:rPr lang="en-US" sz="2621" dirty="0">
                <a:solidFill>
                  <a:srgbClr val="262580"/>
                </a:solidFill>
                <a:latin typeface="Open Sauce"/>
                <a:ea typeface="Open Sauce"/>
                <a:cs typeface="Open Sauce"/>
                <a:sym typeface="Open Sauce"/>
              </a:rPr>
              <a:t>0676 82 14 16 65</a:t>
            </a:r>
          </a:p>
        </p:txBody>
      </p:sp>
      <p:sp>
        <p:nvSpPr>
          <p:cNvPr id="7" name="Freeform 7"/>
          <p:cNvSpPr/>
          <p:nvPr/>
        </p:nvSpPr>
        <p:spPr>
          <a:xfrm>
            <a:off x="13372013" y="1716386"/>
            <a:ext cx="4212949" cy="8262428"/>
          </a:xfrm>
          <a:custGeom>
            <a:avLst/>
            <a:gdLst/>
            <a:ahLst/>
            <a:cxnLst/>
            <a:rect l="l" t="t" r="r" b="b"/>
            <a:pathLst>
              <a:path w="4212949" h="8262428">
                <a:moveTo>
                  <a:pt x="0" y="0"/>
                </a:moveTo>
                <a:lnTo>
                  <a:pt x="4212949" y="0"/>
                </a:lnTo>
                <a:lnTo>
                  <a:pt x="4212949" y="8262428"/>
                </a:lnTo>
                <a:lnTo>
                  <a:pt x="0" y="82624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743" r="-115228"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E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487932" y="7190426"/>
            <a:ext cx="13149702" cy="1024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70028" lvl="1" indent="-335014" algn="just">
              <a:lnSpc>
                <a:spcPts val="3910"/>
              </a:lnSpc>
              <a:buFont typeface="Arial"/>
              <a:buChar char="•"/>
            </a:pPr>
            <a:r>
              <a:rPr lang="en-US" sz="3103" dirty="0" err="1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Einfache</a:t>
            </a:r>
            <a:r>
              <a:rPr lang="en-US" sz="3103" dirty="0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3103" dirty="0" err="1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vorbereitete</a:t>
            </a:r>
            <a:r>
              <a:rPr lang="en-US" sz="3103" dirty="0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 Mini-</a:t>
            </a:r>
            <a:r>
              <a:rPr lang="en-US" sz="3103" dirty="0" err="1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Aktionen</a:t>
            </a:r>
            <a:endParaRPr lang="en-US" sz="3103" dirty="0">
              <a:solidFill>
                <a:srgbClr val="E74A94"/>
              </a:solidFill>
              <a:latin typeface="Poppins 1"/>
              <a:ea typeface="Poppins 1"/>
              <a:cs typeface="Poppins 1"/>
              <a:sym typeface="Poppins 1"/>
            </a:endParaRPr>
          </a:p>
          <a:p>
            <a:pPr marL="670028" lvl="1" indent="-335014" algn="just">
              <a:lnSpc>
                <a:spcPts val="3910"/>
              </a:lnSpc>
              <a:buFont typeface="Arial"/>
              <a:buChar char="•"/>
            </a:pPr>
            <a:r>
              <a:rPr lang="en-US" sz="3103" dirty="0" err="1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Unterstützung</a:t>
            </a:r>
            <a:r>
              <a:rPr lang="en-US" sz="3103" dirty="0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 von </a:t>
            </a:r>
            <a:r>
              <a:rPr lang="en-US" sz="3103" dirty="0" err="1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neuen</a:t>
            </a:r>
            <a:r>
              <a:rPr lang="en-US" sz="3103" dirty="0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3103" dirty="0" err="1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Ideen</a:t>
            </a:r>
            <a:r>
              <a:rPr lang="en-US" sz="3103" dirty="0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</a:p>
        </p:txBody>
      </p:sp>
      <p:sp>
        <p:nvSpPr>
          <p:cNvPr id="5" name="Freeform 5"/>
          <p:cNvSpPr/>
          <p:nvPr/>
        </p:nvSpPr>
        <p:spPr>
          <a:xfrm>
            <a:off x="363965" y="8458197"/>
            <a:ext cx="2707100" cy="1309894"/>
          </a:xfrm>
          <a:custGeom>
            <a:avLst/>
            <a:gdLst/>
            <a:ahLst/>
            <a:cxnLst/>
            <a:rect l="l" t="t" r="r" b="b"/>
            <a:pathLst>
              <a:path w="2707100" h="1309894">
                <a:moveTo>
                  <a:pt x="0" y="0"/>
                </a:moveTo>
                <a:lnTo>
                  <a:pt x="2707100" y="0"/>
                </a:lnTo>
                <a:lnTo>
                  <a:pt x="2707100" y="1309894"/>
                </a:lnTo>
                <a:lnTo>
                  <a:pt x="0" y="13098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54999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526990" y="7358485"/>
            <a:ext cx="1228640" cy="2409607"/>
          </a:xfrm>
          <a:custGeom>
            <a:avLst/>
            <a:gdLst/>
            <a:ahLst/>
            <a:cxnLst/>
            <a:rect l="l" t="t" r="r" b="b"/>
            <a:pathLst>
              <a:path w="1228640" h="2409607">
                <a:moveTo>
                  <a:pt x="0" y="0"/>
                </a:moveTo>
                <a:lnTo>
                  <a:pt x="1228641" y="0"/>
                </a:lnTo>
                <a:lnTo>
                  <a:pt x="1228641" y="2409606"/>
                </a:lnTo>
                <a:lnTo>
                  <a:pt x="0" y="24096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743" r="-115228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2344400" y="8320016"/>
            <a:ext cx="12309499" cy="4865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10"/>
              </a:lnSpc>
            </a:pPr>
            <a:r>
              <a:rPr lang="en-US" sz="3103" dirty="0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Trial &amp; Error! </a:t>
            </a:r>
            <a:r>
              <a:rPr lang="de-DE" sz="3103" dirty="0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💛</a:t>
            </a:r>
            <a:endParaRPr lang="en-US" sz="3103" dirty="0">
              <a:solidFill>
                <a:srgbClr val="E74A94"/>
              </a:solidFill>
              <a:latin typeface="Poppins 1"/>
              <a:ea typeface="Poppins 1"/>
              <a:cs typeface="Poppins 1"/>
              <a:sym typeface="Poppins 1"/>
            </a:endParaRP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A05AC114-A7D6-4A70-A10C-7DE2A024EA3A}"/>
              </a:ext>
            </a:extLst>
          </p:cNvPr>
          <p:cNvSpPr txBox="1"/>
          <p:nvPr/>
        </p:nvSpPr>
        <p:spPr>
          <a:xfrm>
            <a:off x="1717515" y="1198144"/>
            <a:ext cx="14513085" cy="23747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340"/>
              </a:lnSpc>
            </a:pPr>
            <a:r>
              <a:rPr lang="en-US" sz="8100" dirty="0" err="1">
                <a:solidFill>
                  <a:srgbClr val="E74A94"/>
                </a:solidFill>
                <a:latin typeface="Poppins 2"/>
                <a:ea typeface="Poppins 2"/>
                <a:cs typeface="Poppins 2"/>
                <a:sym typeface="Poppins 2"/>
              </a:rPr>
              <a:t>Starten</a:t>
            </a:r>
            <a:r>
              <a:rPr lang="en-US" sz="8100" dirty="0">
                <a:solidFill>
                  <a:srgbClr val="E74A94"/>
                </a:solidFill>
                <a:latin typeface="Poppins 2"/>
                <a:ea typeface="Poppins 2"/>
                <a:cs typeface="Poppins 2"/>
                <a:sym typeface="Poppins 2"/>
              </a:rPr>
              <a:t> </a:t>
            </a:r>
            <a:r>
              <a:rPr lang="en-US" sz="8100" dirty="0" err="1">
                <a:solidFill>
                  <a:srgbClr val="E74A94"/>
                </a:solidFill>
                <a:latin typeface="Poppins 2"/>
                <a:ea typeface="Poppins 2"/>
                <a:cs typeface="Poppins 2"/>
                <a:sym typeface="Poppins 2"/>
              </a:rPr>
              <a:t>wir</a:t>
            </a:r>
            <a:r>
              <a:rPr lang="en-US" sz="8100" dirty="0">
                <a:solidFill>
                  <a:srgbClr val="E74A94"/>
                </a:solidFill>
                <a:latin typeface="Poppins 2"/>
                <a:ea typeface="Poppins 2"/>
                <a:cs typeface="Poppins 2"/>
                <a:sym typeface="Poppins 2"/>
              </a:rPr>
              <a:t> </a:t>
            </a:r>
            <a:r>
              <a:rPr lang="en-US" sz="8100" dirty="0" err="1">
                <a:solidFill>
                  <a:srgbClr val="E74A94"/>
                </a:solidFill>
                <a:latin typeface="Poppins 2"/>
                <a:ea typeface="Poppins 2"/>
                <a:cs typeface="Poppins 2"/>
                <a:sym typeface="Poppins 2"/>
              </a:rPr>
              <a:t>gemeinsam</a:t>
            </a:r>
            <a:endParaRPr lang="en-US" sz="8100" dirty="0">
              <a:solidFill>
                <a:srgbClr val="E74A94"/>
              </a:solidFill>
              <a:latin typeface="Poppins 2"/>
              <a:ea typeface="Poppins 2"/>
              <a:cs typeface="Poppins 2"/>
              <a:sym typeface="Poppins 2"/>
            </a:endParaRPr>
          </a:p>
          <a:p>
            <a:pPr algn="l">
              <a:lnSpc>
                <a:spcPts val="6561"/>
              </a:lnSpc>
            </a:pPr>
            <a:r>
              <a:rPr lang="en-US" sz="8100" dirty="0" err="1">
                <a:solidFill>
                  <a:srgbClr val="E74A94"/>
                </a:solidFill>
                <a:latin typeface="Poppins 2"/>
                <a:ea typeface="Poppins 2"/>
                <a:cs typeface="Poppins 2"/>
                <a:sym typeface="Poppins 2"/>
              </a:rPr>
              <a:t>eine</a:t>
            </a:r>
            <a:r>
              <a:rPr lang="en-US" sz="8100" dirty="0">
                <a:solidFill>
                  <a:srgbClr val="E74A94"/>
                </a:solidFill>
                <a:latin typeface="Poppins 2"/>
                <a:ea typeface="Poppins 2"/>
                <a:cs typeface="Poppins 2"/>
                <a:sym typeface="Poppins 2"/>
              </a:rPr>
              <a:t> Revolution!</a:t>
            </a: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0A69BAC6-4844-407B-B616-BC7B77AC60D0}"/>
              </a:ext>
            </a:extLst>
          </p:cNvPr>
          <p:cNvSpPr txBox="1"/>
          <p:nvPr/>
        </p:nvSpPr>
        <p:spPr>
          <a:xfrm>
            <a:off x="1717515" y="4413363"/>
            <a:ext cx="9696062" cy="4865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10"/>
              </a:lnSpc>
            </a:pPr>
            <a:r>
              <a:rPr lang="en-US" sz="3103" dirty="0" err="1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Bewegung</a:t>
            </a:r>
            <a:r>
              <a:rPr lang="en-US" sz="3103" dirty="0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3103" dirty="0" err="1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einfach</a:t>
            </a:r>
            <a:r>
              <a:rPr lang="en-US" sz="3103" dirty="0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 in den </a:t>
            </a:r>
            <a:r>
              <a:rPr lang="en-US" sz="3103" dirty="0" err="1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Alltag</a:t>
            </a:r>
            <a:r>
              <a:rPr lang="en-US" sz="3103" dirty="0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3103" dirty="0" err="1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integrieren</a:t>
            </a:r>
            <a:endParaRPr lang="en-US" sz="3103" dirty="0">
              <a:solidFill>
                <a:srgbClr val="E74A94"/>
              </a:solidFill>
              <a:latin typeface="Poppins 1"/>
              <a:ea typeface="Poppins 1"/>
              <a:cs typeface="Poppins 1"/>
              <a:sym typeface="Poppins 1"/>
            </a:endParaRP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F102D643-21F2-4E8E-A34C-8FA79FE9FB40}"/>
              </a:ext>
            </a:extLst>
          </p:cNvPr>
          <p:cNvSpPr txBox="1"/>
          <p:nvPr/>
        </p:nvSpPr>
        <p:spPr>
          <a:xfrm>
            <a:off x="1717515" y="5009011"/>
            <a:ext cx="13149702" cy="528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10"/>
              </a:lnSpc>
            </a:pPr>
            <a:r>
              <a:rPr lang="en-US" sz="3103" dirty="0" err="1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Spaß</a:t>
            </a:r>
            <a:r>
              <a:rPr lang="en-US" sz="3103" dirty="0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 an der </a:t>
            </a:r>
            <a:r>
              <a:rPr lang="en-US" sz="3103" dirty="0" err="1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Bewegung</a:t>
            </a:r>
            <a:r>
              <a:rPr lang="en-US" sz="3103" dirty="0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3103" dirty="0" err="1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wecken</a:t>
            </a:r>
            <a:r>
              <a:rPr lang="en-US" sz="3103" dirty="0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 &amp; </a:t>
            </a:r>
            <a:r>
              <a:rPr lang="en-US" sz="3103" dirty="0" err="1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positiven</a:t>
            </a:r>
            <a:r>
              <a:rPr lang="en-US" sz="3103" dirty="0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3103" dirty="0" err="1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Zugang</a:t>
            </a:r>
            <a:r>
              <a:rPr lang="en-US" sz="3103" dirty="0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3103" dirty="0" err="1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schaffen</a:t>
            </a:r>
            <a:endParaRPr lang="en-US" sz="3103" dirty="0">
              <a:solidFill>
                <a:srgbClr val="E74A94"/>
              </a:solidFill>
              <a:latin typeface="Poppins 1"/>
              <a:ea typeface="Poppins 1"/>
              <a:cs typeface="Poppins 1"/>
              <a:sym typeface="Poppins 1"/>
            </a:endParaRPr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id="{9F1720D8-2B32-48F1-8FD7-97FE9BB1700D}"/>
              </a:ext>
            </a:extLst>
          </p:cNvPr>
          <p:cNvSpPr txBox="1"/>
          <p:nvPr/>
        </p:nvSpPr>
        <p:spPr>
          <a:xfrm>
            <a:off x="1717514" y="5604470"/>
            <a:ext cx="12379485" cy="4865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910"/>
              </a:lnSpc>
            </a:pPr>
            <a:r>
              <a:rPr lang="en-US" sz="3103" dirty="0" err="1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Bewegung</a:t>
            </a:r>
            <a:r>
              <a:rPr lang="en-US" sz="3103" dirty="0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 in die </a:t>
            </a:r>
            <a:r>
              <a:rPr lang="en-US" sz="3103" dirty="0" err="1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Fläche</a:t>
            </a:r>
            <a:r>
              <a:rPr lang="en-US" sz="3103" dirty="0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3103" dirty="0" err="1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bringen</a:t>
            </a:r>
            <a:r>
              <a:rPr lang="en-US" sz="3103" dirty="0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 &amp; </a:t>
            </a:r>
            <a:r>
              <a:rPr lang="en-US" sz="3103" dirty="0" err="1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für</a:t>
            </a:r>
            <a:r>
              <a:rPr lang="en-US" sz="3103" dirty="0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3103" dirty="0" err="1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alle</a:t>
            </a:r>
            <a:r>
              <a:rPr lang="en-US" sz="3103" dirty="0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3103" dirty="0" err="1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zugänglich</a:t>
            </a:r>
            <a:r>
              <a:rPr lang="en-US" sz="3103" dirty="0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3103" dirty="0" err="1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machen</a:t>
            </a:r>
            <a:r>
              <a:rPr lang="en-US" sz="3103" dirty="0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id="{D093F216-40D1-4ADF-B408-BCC97407BE32}"/>
              </a:ext>
            </a:extLst>
          </p:cNvPr>
          <p:cNvSpPr txBox="1"/>
          <p:nvPr/>
        </p:nvSpPr>
        <p:spPr>
          <a:xfrm>
            <a:off x="1717515" y="6199929"/>
            <a:ext cx="11487523" cy="528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10"/>
              </a:lnSpc>
            </a:pPr>
            <a:r>
              <a:rPr lang="en-US" sz="3103" dirty="0" err="1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Schlussendlich</a:t>
            </a:r>
            <a:r>
              <a:rPr lang="en-US" sz="3103" dirty="0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 von der </a:t>
            </a:r>
            <a:r>
              <a:rPr lang="en-US" sz="3103" dirty="0" err="1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positiven</a:t>
            </a:r>
            <a:r>
              <a:rPr lang="en-US" sz="3103" dirty="0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3103" dirty="0" err="1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Wirkung</a:t>
            </a:r>
            <a:r>
              <a:rPr lang="en-US" sz="3103" dirty="0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3103" dirty="0" err="1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profitieren</a:t>
            </a:r>
            <a:endParaRPr lang="en-US" sz="3103" dirty="0">
              <a:solidFill>
                <a:srgbClr val="E74A94"/>
              </a:solidFill>
              <a:latin typeface="Poppins 1"/>
              <a:ea typeface="Poppins 1"/>
              <a:cs typeface="Poppins 1"/>
              <a:sym typeface="Poppins 1"/>
            </a:endParaRP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9CCB9AF7-D157-4811-9BBE-BFD1A557008A}"/>
              </a:ext>
            </a:extLst>
          </p:cNvPr>
          <p:cNvSpPr txBox="1"/>
          <p:nvPr/>
        </p:nvSpPr>
        <p:spPr>
          <a:xfrm>
            <a:off x="1717515" y="3817904"/>
            <a:ext cx="12937704" cy="528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10"/>
              </a:lnSpc>
            </a:pPr>
            <a:r>
              <a:rPr lang="en-US" sz="3103" dirty="0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Es </a:t>
            </a:r>
            <a:r>
              <a:rPr lang="en-US" sz="3103" dirty="0" err="1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geht</a:t>
            </a:r>
            <a:r>
              <a:rPr lang="en-US" sz="3103" dirty="0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 um </a:t>
            </a:r>
            <a:r>
              <a:rPr lang="en-US" sz="3103" dirty="0" err="1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jene</a:t>
            </a:r>
            <a:r>
              <a:rPr lang="en-US" sz="3103" dirty="0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, die </a:t>
            </a:r>
            <a:r>
              <a:rPr lang="en-US" sz="3103" dirty="0" err="1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sich</a:t>
            </a:r>
            <a:r>
              <a:rPr lang="en-US" sz="3103" dirty="0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3103" dirty="0" err="1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nicht</a:t>
            </a:r>
            <a:r>
              <a:rPr lang="en-US" sz="3103" dirty="0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3103" dirty="0" err="1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oder</a:t>
            </a:r>
            <a:r>
              <a:rPr lang="en-US" sz="3103" dirty="0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3103" dirty="0" err="1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kaum</a:t>
            </a:r>
            <a:r>
              <a:rPr lang="en-US" sz="3103" dirty="0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3103" dirty="0" err="1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bewegen</a:t>
            </a:r>
            <a:endParaRPr lang="en-US" sz="3103" dirty="0">
              <a:solidFill>
                <a:srgbClr val="E74A94"/>
              </a:solidFill>
              <a:latin typeface="Poppins 1"/>
              <a:ea typeface="Poppins 1"/>
              <a:cs typeface="Poppins 1"/>
              <a:sym typeface="Poppins 1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E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17515" y="1120113"/>
            <a:ext cx="8659632" cy="1461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340"/>
              </a:lnSpc>
            </a:pPr>
            <a:r>
              <a:rPr lang="en-US" sz="8100" dirty="0" err="1">
                <a:solidFill>
                  <a:srgbClr val="E74A94"/>
                </a:solidFill>
                <a:latin typeface="Poppins 2"/>
                <a:ea typeface="Poppins 2"/>
                <a:cs typeface="Poppins 2"/>
                <a:sym typeface="Poppins 2"/>
              </a:rPr>
              <a:t>Treppe</a:t>
            </a:r>
            <a:r>
              <a:rPr lang="en-US" sz="8100" dirty="0">
                <a:solidFill>
                  <a:srgbClr val="E74A94"/>
                </a:solidFill>
                <a:latin typeface="Poppins 2"/>
                <a:ea typeface="Poppins 2"/>
                <a:cs typeface="Poppins 2"/>
                <a:sym typeface="Poppins 2"/>
              </a:rPr>
              <a:t> </a:t>
            </a:r>
            <a:r>
              <a:rPr lang="en-US" sz="8100" dirty="0" err="1">
                <a:solidFill>
                  <a:srgbClr val="E74A94"/>
                </a:solidFill>
                <a:latin typeface="Poppins 2"/>
                <a:ea typeface="Poppins 2"/>
                <a:cs typeface="Poppins 2"/>
                <a:sym typeface="Poppins 2"/>
              </a:rPr>
              <a:t>statt</a:t>
            </a:r>
            <a:r>
              <a:rPr lang="en-US" sz="8100" dirty="0">
                <a:solidFill>
                  <a:srgbClr val="E74A94"/>
                </a:solidFill>
                <a:latin typeface="Poppins 2"/>
                <a:ea typeface="Poppins 2"/>
                <a:cs typeface="Poppins 2"/>
                <a:sym typeface="Poppins 2"/>
              </a:rPr>
              <a:t> Lift!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717515" y="2701281"/>
            <a:ext cx="14005502" cy="11132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14"/>
              </a:lnSpc>
            </a:pPr>
            <a:r>
              <a:rPr lang="en-US" sz="3503" dirty="0" err="1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Bringe</a:t>
            </a:r>
            <a:r>
              <a:rPr lang="en-US" sz="3503" dirty="0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3503" dirty="0" err="1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eines</a:t>
            </a:r>
            <a:r>
              <a:rPr lang="en-US" sz="3503" dirty="0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3503" dirty="0" err="1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unserer</a:t>
            </a:r>
            <a:r>
              <a:rPr lang="en-US" sz="3503" dirty="0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3503" dirty="0" err="1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Plakat</a:t>
            </a:r>
            <a:r>
              <a:rPr lang="en-US" sz="3503" dirty="0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 in </a:t>
            </a:r>
            <a:r>
              <a:rPr lang="en-US" sz="3503" dirty="0" err="1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deinem</a:t>
            </a:r>
            <a:r>
              <a:rPr lang="en-US" sz="3503" dirty="0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3503" dirty="0" err="1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Wohnhaus</a:t>
            </a:r>
            <a:r>
              <a:rPr lang="en-US" sz="3503" dirty="0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/ </a:t>
            </a:r>
            <a:r>
              <a:rPr lang="en-US" sz="3503" dirty="0" err="1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deiner</a:t>
            </a:r>
            <a:r>
              <a:rPr lang="en-US" sz="3503" dirty="0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 Schule/ </a:t>
            </a:r>
            <a:r>
              <a:rPr lang="en-US" sz="3503" dirty="0" err="1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Firma</a:t>
            </a:r>
            <a:r>
              <a:rPr lang="en-US" sz="3503" dirty="0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 / </a:t>
            </a:r>
            <a:r>
              <a:rPr lang="en-US" sz="3503" dirty="0" err="1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Nachbarschaft</a:t>
            </a:r>
            <a:r>
              <a:rPr lang="en-US" sz="3503" dirty="0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 an…</a:t>
            </a:r>
          </a:p>
        </p:txBody>
      </p:sp>
      <p:sp>
        <p:nvSpPr>
          <p:cNvPr id="4" name="Freeform 4"/>
          <p:cNvSpPr/>
          <p:nvPr/>
        </p:nvSpPr>
        <p:spPr>
          <a:xfrm>
            <a:off x="363965" y="8458197"/>
            <a:ext cx="2707100" cy="1309894"/>
          </a:xfrm>
          <a:custGeom>
            <a:avLst/>
            <a:gdLst/>
            <a:ahLst/>
            <a:cxnLst/>
            <a:rect l="l" t="t" r="r" b="b"/>
            <a:pathLst>
              <a:path w="2707100" h="1309894">
                <a:moveTo>
                  <a:pt x="0" y="0"/>
                </a:moveTo>
                <a:lnTo>
                  <a:pt x="2707100" y="0"/>
                </a:lnTo>
                <a:lnTo>
                  <a:pt x="2707100" y="1309894"/>
                </a:lnTo>
                <a:lnTo>
                  <a:pt x="0" y="13098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54999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6526990" y="7358485"/>
            <a:ext cx="1228640" cy="2409607"/>
          </a:xfrm>
          <a:custGeom>
            <a:avLst/>
            <a:gdLst/>
            <a:ahLst/>
            <a:cxnLst/>
            <a:rect l="l" t="t" r="r" b="b"/>
            <a:pathLst>
              <a:path w="1228640" h="2409607">
                <a:moveTo>
                  <a:pt x="0" y="0"/>
                </a:moveTo>
                <a:lnTo>
                  <a:pt x="1228641" y="0"/>
                </a:lnTo>
                <a:lnTo>
                  <a:pt x="1228641" y="2409606"/>
                </a:lnTo>
                <a:lnTo>
                  <a:pt x="0" y="24096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743" r="-115228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717515" y="4125368"/>
            <a:ext cx="13429543" cy="49877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0"/>
              </a:lnSpc>
            </a:pPr>
            <a:r>
              <a:rPr lang="de-AT" sz="3103" dirty="0">
                <a:solidFill>
                  <a:srgbClr val="262580"/>
                </a:solidFill>
                <a:latin typeface="Poppins 1"/>
                <a:cs typeface="Poppins 1"/>
              </a:rPr>
              <a:t>… und bewege so Menschen dazu, die Treppe anstatt des Liftes zu nehmen. Denn jeder Schritt zählt: Studien zeigen, dass sich alleine durchs Treppensteigen die Sauerstoffaufnahme verbessert, der Hüftumfang verringert, genauso wie der diastolische </a:t>
            </a:r>
            <a:r>
              <a:rPr lang="de-AT" sz="3103" dirty="0" err="1">
                <a:solidFill>
                  <a:srgbClr val="262580"/>
                </a:solidFill>
                <a:latin typeface="Poppins 1"/>
                <a:cs typeface="Poppins 1"/>
              </a:rPr>
              <a:t>Blutdruc</a:t>
            </a:r>
            <a:r>
              <a:rPr lang="de-AT" sz="3103" dirty="0">
                <a:solidFill>
                  <a:srgbClr val="262580"/>
                </a:solidFill>
                <a:latin typeface="Poppins 1"/>
                <a:cs typeface="Poppins 1"/>
              </a:rPr>
              <a:t>.</a:t>
            </a:r>
          </a:p>
          <a:p>
            <a:pPr>
              <a:lnSpc>
                <a:spcPts val="3910"/>
              </a:lnSpc>
            </a:pPr>
            <a:endParaRPr lang="de-AT" sz="3103" dirty="0">
              <a:solidFill>
                <a:srgbClr val="262580"/>
              </a:solidFill>
              <a:latin typeface="Poppins 1"/>
              <a:cs typeface="Poppins 1"/>
            </a:endParaRPr>
          </a:p>
          <a:p>
            <a:pPr>
              <a:lnSpc>
                <a:spcPts val="3910"/>
              </a:lnSpc>
            </a:pPr>
            <a:r>
              <a:rPr lang="de-AT" sz="3103" dirty="0">
                <a:solidFill>
                  <a:srgbClr val="262580"/>
                </a:solidFill>
                <a:latin typeface="Poppins 1"/>
                <a:cs typeface="Poppins 1"/>
              </a:rPr>
              <a:t>Gerne könnt ihr daraus auch ein Event machen: einen liftfreien Tag, eine Treppen-Challenge, etc. - deiner Kreativität sind keine Grenzen gesetzt.</a:t>
            </a:r>
          </a:p>
          <a:p>
            <a:pPr>
              <a:lnSpc>
                <a:spcPts val="3910"/>
              </a:lnSpc>
            </a:pPr>
            <a:endParaRPr lang="de-DE" sz="3103" dirty="0">
              <a:solidFill>
                <a:srgbClr val="262580"/>
              </a:solidFill>
              <a:latin typeface="Poppins 1"/>
              <a:ea typeface="Poppins 1"/>
              <a:cs typeface="Poppins 1"/>
              <a:sym typeface="Poppins 1"/>
            </a:endParaRPr>
          </a:p>
          <a:p>
            <a:pPr>
              <a:lnSpc>
                <a:spcPts val="3910"/>
              </a:lnSpc>
            </a:pPr>
            <a:endParaRPr lang="en-US" sz="3103" dirty="0">
              <a:solidFill>
                <a:srgbClr val="262580"/>
              </a:solidFill>
              <a:latin typeface="Poppins 1"/>
              <a:ea typeface="Poppins 1"/>
              <a:cs typeface="Poppins 1"/>
              <a:sym typeface="Poppins 1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717515" y="971550"/>
            <a:ext cx="2975348" cy="548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14"/>
              </a:lnSpc>
            </a:pPr>
            <a:r>
              <a:rPr lang="en-US" sz="3503" dirty="0" err="1">
                <a:solidFill>
                  <a:srgbClr val="E74A94"/>
                </a:solidFill>
                <a:latin typeface="Poppins 2"/>
                <a:ea typeface="Poppins 2"/>
                <a:cs typeface="Poppins 2"/>
                <a:sym typeface="Poppins 2"/>
              </a:rPr>
              <a:t>Aktion</a:t>
            </a:r>
            <a:r>
              <a:rPr lang="en-US" sz="3503" dirty="0">
                <a:solidFill>
                  <a:srgbClr val="E74A94"/>
                </a:solidFill>
                <a:latin typeface="Poppins 2"/>
                <a:ea typeface="Poppins 2"/>
                <a:cs typeface="Poppins 2"/>
                <a:sym typeface="Poppins 2"/>
              </a:rPr>
              <a:t> 1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E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63965" y="8458197"/>
            <a:ext cx="2707100" cy="1309894"/>
          </a:xfrm>
          <a:custGeom>
            <a:avLst/>
            <a:gdLst/>
            <a:ahLst/>
            <a:cxnLst/>
            <a:rect l="l" t="t" r="r" b="b"/>
            <a:pathLst>
              <a:path w="2707100" h="1309894">
                <a:moveTo>
                  <a:pt x="0" y="0"/>
                </a:moveTo>
                <a:lnTo>
                  <a:pt x="2707100" y="0"/>
                </a:lnTo>
                <a:lnTo>
                  <a:pt x="2707100" y="1309894"/>
                </a:lnTo>
                <a:lnTo>
                  <a:pt x="0" y="13098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5499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526990" y="7358485"/>
            <a:ext cx="1228640" cy="2409607"/>
          </a:xfrm>
          <a:custGeom>
            <a:avLst/>
            <a:gdLst/>
            <a:ahLst/>
            <a:cxnLst/>
            <a:rect l="l" t="t" r="r" b="b"/>
            <a:pathLst>
              <a:path w="1228640" h="2409607">
                <a:moveTo>
                  <a:pt x="0" y="0"/>
                </a:moveTo>
                <a:lnTo>
                  <a:pt x="1228641" y="0"/>
                </a:lnTo>
                <a:lnTo>
                  <a:pt x="1228641" y="2409606"/>
                </a:lnTo>
                <a:lnTo>
                  <a:pt x="0" y="24096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743" r="-115228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366477" y="4152900"/>
            <a:ext cx="4031120" cy="5292468"/>
          </a:xfrm>
          <a:custGeom>
            <a:avLst/>
            <a:gdLst/>
            <a:ahLst/>
            <a:cxnLst/>
            <a:rect l="l" t="t" r="r" b="b"/>
            <a:pathLst>
              <a:path w="4031120" h="5697696">
                <a:moveTo>
                  <a:pt x="0" y="0"/>
                </a:moveTo>
                <a:lnTo>
                  <a:pt x="4031120" y="0"/>
                </a:lnTo>
                <a:lnTo>
                  <a:pt x="4031120" y="5697696"/>
                </a:lnTo>
                <a:lnTo>
                  <a:pt x="0" y="569769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9525" cap="sq">
            <a:solidFill>
              <a:srgbClr val="262580"/>
            </a:solidFill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>
            <a:off x="4856247" y="4152900"/>
            <a:ext cx="4031120" cy="5292468"/>
          </a:xfrm>
          <a:custGeom>
            <a:avLst/>
            <a:gdLst/>
            <a:ahLst/>
            <a:cxnLst/>
            <a:rect l="l" t="t" r="r" b="b"/>
            <a:pathLst>
              <a:path w="4031120" h="5697696">
                <a:moveTo>
                  <a:pt x="0" y="0"/>
                </a:moveTo>
                <a:lnTo>
                  <a:pt x="4031120" y="0"/>
                </a:lnTo>
                <a:lnTo>
                  <a:pt x="4031120" y="5697696"/>
                </a:lnTo>
                <a:lnTo>
                  <a:pt x="0" y="569769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 w="9525" cap="sq">
            <a:solidFill>
              <a:srgbClr val="262580"/>
            </a:solidFill>
            <a:prstDash val="solid"/>
            <a:miter/>
          </a:ln>
        </p:spPr>
      </p:sp>
      <p:sp>
        <p:nvSpPr>
          <p:cNvPr id="6" name="TextBox 6"/>
          <p:cNvSpPr txBox="1"/>
          <p:nvPr/>
        </p:nvSpPr>
        <p:spPr>
          <a:xfrm>
            <a:off x="1717515" y="1120113"/>
            <a:ext cx="8659632" cy="1461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340"/>
              </a:lnSpc>
            </a:pPr>
            <a:r>
              <a:rPr lang="en-US" sz="8100">
                <a:solidFill>
                  <a:srgbClr val="E74A94"/>
                </a:solidFill>
                <a:latin typeface="Poppins 2"/>
                <a:ea typeface="Poppins 2"/>
                <a:cs typeface="Poppins 2"/>
                <a:sym typeface="Poppins 2"/>
              </a:rPr>
              <a:t>Treppe statt Lift!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717515" y="971550"/>
            <a:ext cx="2975348" cy="548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14"/>
              </a:lnSpc>
            </a:pPr>
            <a:r>
              <a:rPr lang="en-US" sz="3503" dirty="0" err="1">
                <a:solidFill>
                  <a:srgbClr val="E74A94"/>
                </a:solidFill>
                <a:latin typeface="Poppins 2"/>
                <a:ea typeface="Poppins 2"/>
                <a:cs typeface="Poppins 2"/>
                <a:sym typeface="Poppins 2"/>
              </a:rPr>
              <a:t>Aktion</a:t>
            </a:r>
            <a:r>
              <a:rPr lang="en-US" sz="3503" dirty="0">
                <a:solidFill>
                  <a:srgbClr val="E74A94"/>
                </a:solidFill>
                <a:latin typeface="Poppins 2"/>
                <a:ea typeface="Poppins 2"/>
                <a:cs typeface="Poppins 2"/>
                <a:sym typeface="Poppins 2"/>
              </a:rPr>
              <a:t> 1</a:t>
            </a: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929AE63A-03BF-4B15-8991-92FA91324C5F}"/>
              </a:ext>
            </a:extLst>
          </p:cNvPr>
          <p:cNvSpPr txBox="1"/>
          <p:nvPr/>
        </p:nvSpPr>
        <p:spPr>
          <a:xfrm>
            <a:off x="1717515" y="2701281"/>
            <a:ext cx="14005502" cy="11132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14"/>
              </a:lnSpc>
            </a:pPr>
            <a:r>
              <a:rPr lang="en-US" sz="3503" dirty="0" err="1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Bringe</a:t>
            </a:r>
            <a:r>
              <a:rPr lang="en-US" sz="3503" dirty="0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3503" dirty="0" err="1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eines</a:t>
            </a:r>
            <a:r>
              <a:rPr lang="en-US" sz="3503" dirty="0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3503" dirty="0" err="1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unserer</a:t>
            </a:r>
            <a:r>
              <a:rPr lang="en-US" sz="3503" dirty="0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3503" dirty="0" err="1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Plakat</a:t>
            </a:r>
            <a:r>
              <a:rPr lang="en-US" sz="3503" dirty="0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 in </a:t>
            </a:r>
            <a:r>
              <a:rPr lang="en-US" sz="3503" dirty="0" err="1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deinem</a:t>
            </a:r>
            <a:r>
              <a:rPr lang="en-US" sz="3503" dirty="0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3503" dirty="0" err="1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Wohnhaus</a:t>
            </a:r>
            <a:r>
              <a:rPr lang="en-US" sz="3503" dirty="0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/ </a:t>
            </a:r>
            <a:r>
              <a:rPr lang="en-US" sz="3503" dirty="0" err="1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deiner</a:t>
            </a:r>
            <a:r>
              <a:rPr lang="en-US" sz="3503" dirty="0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 Schule/ </a:t>
            </a:r>
            <a:r>
              <a:rPr lang="en-US" sz="3503" dirty="0" err="1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Firma</a:t>
            </a:r>
            <a:r>
              <a:rPr lang="en-US" sz="3503" dirty="0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 / </a:t>
            </a:r>
            <a:r>
              <a:rPr lang="en-US" sz="3503" dirty="0" err="1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Nachbarschaft</a:t>
            </a:r>
            <a:r>
              <a:rPr lang="en-US" sz="3503" dirty="0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 an…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E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17515" y="1120113"/>
            <a:ext cx="16526990" cy="1377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340"/>
              </a:lnSpc>
            </a:pPr>
            <a:r>
              <a:rPr lang="en-US" sz="8100" dirty="0" err="1">
                <a:solidFill>
                  <a:srgbClr val="E74A94"/>
                </a:solidFill>
                <a:latin typeface="Poppins 2"/>
                <a:ea typeface="Poppins 2"/>
                <a:cs typeface="Poppins 2"/>
                <a:sym typeface="Poppins 2"/>
              </a:rPr>
              <a:t>Bewegter</a:t>
            </a:r>
            <a:r>
              <a:rPr lang="en-US" sz="8100" dirty="0">
                <a:solidFill>
                  <a:srgbClr val="E74A94"/>
                </a:solidFill>
                <a:latin typeface="Poppins 2"/>
                <a:ea typeface="Poppins 2"/>
                <a:cs typeface="Poppins 2"/>
                <a:sym typeface="Poppins 2"/>
              </a:rPr>
              <a:t> </a:t>
            </a:r>
            <a:r>
              <a:rPr lang="en-US" sz="8100" dirty="0" err="1">
                <a:solidFill>
                  <a:srgbClr val="E74A94"/>
                </a:solidFill>
                <a:latin typeface="Poppins 2"/>
                <a:ea typeface="Poppins 2"/>
                <a:cs typeface="Poppins 2"/>
                <a:sym typeface="Poppins 2"/>
              </a:rPr>
              <a:t>Pausenfüller</a:t>
            </a:r>
            <a:endParaRPr lang="en-US" sz="8100" dirty="0">
              <a:solidFill>
                <a:srgbClr val="E74A94"/>
              </a:solidFill>
              <a:latin typeface="Poppins 2"/>
              <a:ea typeface="Poppins 2"/>
              <a:cs typeface="Poppins 2"/>
              <a:sym typeface="Poppins 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717515" y="2701281"/>
            <a:ext cx="14339749" cy="113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14"/>
              </a:lnSpc>
            </a:pPr>
            <a:r>
              <a:rPr lang="en-US" sz="3503" dirty="0" err="1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Starte</a:t>
            </a:r>
            <a:r>
              <a:rPr lang="en-US" sz="3503" dirty="0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3503" dirty="0" err="1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eine</a:t>
            </a:r>
            <a:r>
              <a:rPr lang="en-US" sz="3503" dirty="0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3503" dirty="0" err="1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aktive</a:t>
            </a:r>
            <a:r>
              <a:rPr lang="en-US" sz="3503" dirty="0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 Routine </a:t>
            </a:r>
            <a:r>
              <a:rPr lang="en-US" sz="3503" dirty="0" err="1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bei</a:t>
            </a:r>
            <a:r>
              <a:rPr lang="en-US" sz="3503" dirty="0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3503" dirty="0" err="1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deinen</a:t>
            </a:r>
            <a:r>
              <a:rPr lang="en-US" sz="3503" dirty="0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3503" dirty="0" err="1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Kolleg:innen</a:t>
            </a:r>
            <a:r>
              <a:rPr lang="en-US" sz="3503" dirty="0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/Gruppen-</a:t>
            </a:r>
            <a:r>
              <a:rPr lang="en-US" sz="3503" dirty="0" err="1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Mitgliedern</a:t>
            </a:r>
            <a:r>
              <a:rPr lang="en-US" sz="3503" dirty="0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/</a:t>
            </a:r>
            <a:r>
              <a:rPr lang="en-US" sz="3503" dirty="0" err="1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Freunden</a:t>
            </a:r>
            <a:r>
              <a:rPr lang="en-US" sz="3503" dirty="0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 mit </a:t>
            </a:r>
            <a:r>
              <a:rPr lang="en-US" sz="3503" dirty="0" err="1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unserem</a:t>
            </a:r>
            <a:r>
              <a:rPr lang="en-US" sz="3503" dirty="0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3503" dirty="0" err="1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kurzen</a:t>
            </a:r>
            <a:r>
              <a:rPr lang="en-US" sz="3503" dirty="0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3503" dirty="0" err="1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Übungsprogramm</a:t>
            </a:r>
            <a:endParaRPr lang="en-US" sz="3503" dirty="0">
              <a:solidFill>
                <a:srgbClr val="E74A94"/>
              </a:solidFill>
              <a:latin typeface="Poppins 1"/>
              <a:ea typeface="Poppins 1"/>
              <a:cs typeface="Poppins 1"/>
              <a:sym typeface="Poppins 1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363965" y="8458197"/>
            <a:ext cx="2707100" cy="1309894"/>
          </a:xfrm>
          <a:custGeom>
            <a:avLst/>
            <a:gdLst/>
            <a:ahLst/>
            <a:cxnLst/>
            <a:rect l="l" t="t" r="r" b="b"/>
            <a:pathLst>
              <a:path w="2707100" h="1309894">
                <a:moveTo>
                  <a:pt x="0" y="0"/>
                </a:moveTo>
                <a:lnTo>
                  <a:pt x="2707100" y="0"/>
                </a:lnTo>
                <a:lnTo>
                  <a:pt x="2707100" y="1309894"/>
                </a:lnTo>
                <a:lnTo>
                  <a:pt x="0" y="13098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54999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6526990" y="7358485"/>
            <a:ext cx="1228640" cy="2409607"/>
          </a:xfrm>
          <a:custGeom>
            <a:avLst/>
            <a:gdLst/>
            <a:ahLst/>
            <a:cxnLst/>
            <a:rect l="l" t="t" r="r" b="b"/>
            <a:pathLst>
              <a:path w="1228640" h="2409607">
                <a:moveTo>
                  <a:pt x="0" y="0"/>
                </a:moveTo>
                <a:lnTo>
                  <a:pt x="1228641" y="0"/>
                </a:lnTo>
                <a:lnTo>
                  <a:pt x="1228641" y="2409606"/>
                </a:lnTo>
                <a:lnTo>
                  <a:pt x="0" y="24096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743" r="-115228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717515" y="4054504"/>
            <a:ext cx="13522485" cy="38200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de-AT" sz="3103" dirty="0">
                <a:solidFill>
                  <a:srgbClr val="262580"/>
                </a:solidFill>
                <a:latin typeface="Poppins 1"/>
                <a:cs typeface="Poppins 1"/>
              </a:rPr>
              <a:t>Auf einem Flyer haben wir dir ein kurzes Übungsprogramm zusammengestellt, dass einfach und schnell umgesetzt werden kann. Starte gerne eine Bewegungsroutine mit deinen </a:t>
            </a:r>
            <a:r>
              <a:rPr lang="de-AT" sz="3103" dirty="0" err="1">
                <a:solidFill>
                  <a:srgbClr val="262580"/>
                </a:solidFill>
                <a:latin typeface="Poppins 1"/>
                <a:cs typeface="Poppins 1"/>
              </a:rPr>
              <a:t>Kolleg:innen</a:t>
            </a:r>
            <a:r>
              <a:rPr lang="de-AT" sz="3103" dirty="0">
                <a:solidFill>
                  <a:srgbClr val="262580"/>
                </a:solidFill>
                <a:latin typeface="Poppins 1"/>
                <a:cs typeface="Poppins 1"/>
              </a:rPr>
              <a:t>, deinen Freunden oder </a:t>
            </a:r>
            <a:r>
              <a:rPr lang="de-AT" sz="3103" dirty="0" err="1">
                <a:solidFill>
                  <a:srgbClr val="262580"/>
                </a:solidFill>
                <a:latin typeface="Poppins 1"/>
                <a:cs typeface="Poppins 1"/>
              </a:rPr>
              <a:t>Schüler:innen</a:t>
            </a:r>
            <a:r>
              <a:rPr lang="de-AT" sz="3103" dirty="0">
                <a:solidFill>
                  <a:srgbClr val="262580"/>
                </a:solidFill>
                <a:latin typeface="Poppins 1"/>
                <a:cs typeface="Poppins 1"/>
              </a:rPr>
              <a:t> - auch einmal wöchentlich ist besser als gar nicht! </a:t>
            </a:r>
          </a:p>
          <a:p>
            <a:endParaRPr lang="de-AT" sz="3103" dirty="0">
              <a:solidFill>
                <a:srgbClr val="262580"/>
              </a:solidFill>
              <a:latin typeface="Poppins 1"/>
              <a:cs typeface="Poppins 1"/>
            </a:endParaRPr>
          </a:p>
          <a:p>
            <a:r>
              <a:rPr lang="de-AT" sz="3103" dirty="0">
                <a:solidFill>
                  <a:srgbClr val="262580"/>
                </a:solidFill>
                <a:latin typeface="Poppins 1"/>
                <a:cs typeface="Poppins 1"/>
              </a:rPr>
              <a:t>Weil gute Ideen manchmal erst abgesegnet werden müssen: Wir haben auch an eine Kurzerklärung für </a:t>
            </a:r>
            <a:r>
              <a:rPr lang="de-AT" sz="3103" dirty="0" err="1">
                <a:solidFill>
                  <a:srgbClr val="262580"/>
                </a:solidFill>
                <a:latin typeface="Poppins 1"/>
                <a:cs typeface="Poppins 1"/>
              </a:rPr>
              <a:t>deineN</a:t>
            </a:r>
            <a:r>
              <a:rPr lang="de-AT" sz="3103" dirty="0">
                <a:solidFill>
                  <a:srgbClr val="262580"/>
                </a:solidFill>
                <a:latin typeface="Poppins 1"/>
                <a:cs typeface="Poppins 1"/>
              </a:rPr>
              <a:t> </a:t>
            </a:r>
            <a:r>
              <a:rPr lang="de-AT" sz="3103" dirty="0" err="1">
                <a:solidFill>
                  <a:srgbClr val="262580"/>
                </a:solidFill>
                <a:latin typeface="Poppins 1"/>
                <a:cs typeface="Poppins 1"/>
              </a:rPr>
              <a:t>VorgesetzteN</a:t>
            </a:r>
            <a:r>
              <a:rPr lang="de-AT" sz="3103" dirty="0">
                <a:solidFill>
                  <a:srgbClr val="262580"/>
                </a:solidFill>
                <a:latin typeface="Poppins 1"/>
                <a:cs typeface="Poppins 1"/>
              </a:rPr>
              <a:t> gedacht.</a:t>
            </a:r>
            <a:endParaRPr lang="en-US" sz="3103" dirty="0">
              <a:solidFill>
                <a:srgbClr val="262580"/>
              </a:solidFill>
              <a:latin typeface="Poppins 1"/>
              <a:ea typeface="Poppins 1"/>
              <a:cs typeface="Poppins 1"/>
              <a:sym typeface="Poppins 1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717515" y="971550"/>
            <a:ext cx="2975348" cy="548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14"/>
              </a:lnSpc>
            </a:pPr>
            <a:r>
              <a:rPr lang="en-US" sz="3503" dirty="0" err="1">
                <a:solidFill>
                  <a:srgbClr val="E74A94"/>
                </a:solidFill>
                <a:latin typeface="Poppins 2"/>
                <a:ea typeface="Poppins 2"/>
                <a:cs typeface="Poppins 2"/>
                <a:sym typeface="Poppins 2"/>
              </a:rPr>
              <a:t>Aktion</a:t>
            </a:r>
            <a:r>
              <a:rPr lang="en-US" sz="3503" dirty="0">
                <a:solidFill>
                  <a:srgbClr val="E74A94"/>
                </a:solidFill>
                <a:latin typeface="Poppins 2"/>
                <a:ea typeface="Poppins 2"/>
                <a:cs typeface="Poppins 2"/>
                <a:sym typeface="Poppins 2"/>
              </a:rPr>
              <a:t> 2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E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63965" y="8458197"/>
            <a:ext cx="2707100" cy="1309894"/>
          </a:xfrm>
          <a:custGeom>
            <a:avLst/>
            <a:gdLst/>
            <a:ahLst/>
            <a:cxnLst/>
            <a:rect l="l" t="t" r="r" b="b"/>
            <a:pathLst>
              <a:path w="2707100" h="1309894">
                <a:moveTo>
                  <a:pt x="0" y="0"/>
                </a:moveTo>
                <a:lnTo>
                  <a:pt x="2707100" y="0"/>
                </a:lnTo>
                <a:lnTo>
                  <a:pt x="2707100" y="1309894"/>
                </a:lnTo>
                <a:lnTo>
                  <a:pt x="0" y="13098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5499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526990" y="7358485"/>
            <a:ext cx="1228640" cy="2409607"/>
          </a:xfrm>
          <a:custGeom>
            <a:avLst/>
            <a:gdLst/>
            <a:ahLst/>
            <a:cxnLst/>
            <a:rect l="l" t="t" r="r" b="b"/>
            <a:pathLst>
              <a:path w="1228640" h="2409607">
                <a:moveTo>
                  <a:pt x="0" y="0"/>
                </a:moveTo>
                <a:lnTo>
                  <a:pt x="1228641" y="0"/>
                </a:lnTo>
                <a:lnTo>
                  <a:pt x="1228641" y="2409606"/>
                </a:lnTo>
                <a:lnTo>
                  <a:pt x="0" y="24096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743" r="-115228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989458" y="4152900"/>
            <a:ext cx="2914880" cy="5615191"/>
          </a:xfrm>
          <a:custGeom>
            <a:avLst/>
            <a:gdLst/>
            <a:ahLst/>
            <a:cxnLst/>
            <a:rect l="l" t="t" r="r" b="b"/>
            <a:pathLst>
              <a:path w="2700474" h="5400948">
                <a:moveTo>
                  <a:pt x="0" y="0"/>
                </a:moveTo>
                <a:lnTo>
                  <a:pt x="2700474" y="0"/>
                </a:lnTo>
                <a:lnTo>
                  <a:pt x="2700474" y="5400948"/>
                </a:lnTo>
                <a:lnTo>
                  <a:pt x="0" y="540094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9525" cap="sq">
            <a:solidFill>
              <a:srgbClr val="262580"/>
            </a:solidFill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>
            <a:off x="7098554" y="4152900"/>
            <a:ext cx="2914880" cy="5615191"/>
          </a:xfrm>
          <a:custGeom>
            <a:avLst/>
            <a:gdLst/>
            <a:ahLst/>
            <a:cxnLst/>
            <a:rect l="l" t="t" r="r" b="b"/>
            <a:pathLst>
              <a:path w="2700474" h="5400948">
                <a:moveTo>
                  <a:pt x="0" y="0"/>
                </a:moveTo>
                <a:lnTo>
                  <a:pt x="2700474" y="0"/>
                </a:lnTo>
                <a:lnTo>
                  <a:pt x="2700474" y="5400948"/>
                </a:lnTo>
                <a:lnTo>
                  <a:pt x="0" y="540094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 w="9525" cap="sq">
            <a:solidFill>
              <a:srgbClr val="262580"/>
            </a:solidFill>
            <a:prstDash val="solid"/>
            <a:miter/>
          </a:ln>
        </p:spPr>
      </p:sp>
      <p:sp>
        <p:nvSpPr>
          <p:cNvPr id="6" name="TextBox 6"/>
          <p:cNvSpPr txBox="1"/>
          <p:nvPr/>
        </p:nvSpPr>
        <p:spPr>
          <a:xfrm>
            <a:off x="1717515" y="1120113"/>
            <a:ext cx="16526990" cy="1377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340"/>
              </a:lnSpc>
            </a:pPr>
            <a:r>
              <a:rPr lang="en-US" sz="8100" dirty="0" err="1">
                <a:solidFill>
                  <a:srgbClr val="E74A94"/>
                </a:solidFill>
                <a:latin typeface="Poppins 2"/>
                <a:ea typeface="Poppins 2"/>
                <a:cs typeface="Poppins 2"/>
                <a:sym typeface="Poppins 2"/>
              </a:rPr>
              <a:t>Bewegter</a:t>
            </a:r>
            <a:r>
              <a:rPr lang="en-US" sz="8100" dirty="0">
                <a:solidFill>
                  <a:srgbClr val="E74A94"/>
                </a:solidFill>
                <a:latin typeface="Poppins 2"/>
                <a:ea typeface="Poppins 2"/>
                <a:cs typeface="Poppins 2"/>
                <a:sym typeface="Poppins 2"/>
              </a:rPr>
              <a:t> </a:t>
            </a:r>
            <a:r>
              <a:rPr lang="en-US" sz="8100" dirty="0" err="1">
                <a:solidFill>
                  <a:srgbClr val="E74A94"/>
                </a:solidFill>
                <a:latin typeface="Poppins 2"/>
                <a:ea typeface="Poppins 2"/>
                <a:cs typeface="Poppins 2"/>
                <a:sym typeface="Poppins 2"/>
              </a:rPr>
              <a:t>Pausenfüller</a:t>
            </a:r>
            <a:endParaRPr lang="en-US" sz="8100" dirty="0">
              <a:solidFill>
                <a:srgbClr val="E74A94"/>
              </a:solidFill>
              <a:latin typeface="Poppins 2"/>
              <a:ea typeface="Poppins 2"/>
              <a:cs typeface="Poppins 2"/>
              <a:sym typeface="Poppins 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717515" y="2701281"/>
            <a:ext cx="14339749" cy="113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14"/>
              </a:lnSpc>
            </a:pPr>
            <a:r>
              <a:rPr lang="en-US" sz="3503" dirty="0" err="1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Starte</a:t>
            </a:r>
            <a:r>
              <a:rPr lang="en-US" sz="3503" dirty="0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3503" dirty="0" err="1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eine</a:t>
            </a:r>
            <a:r>
              <a:rPr lang="en-US" sz="3503" dirty="0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3503" dirty="0" err="1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aktive</a:t>
            </a:r>
            <a:r>
              <a:rPr lang="en-US" sz="3503" dirty="0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 Routine </a:t>
            </a:r>
            <a:r>
              <a:rPr lang="en-US" sz="3503" dirty="0" err="1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bei</a:t>
            </a:r>
            <a:r>
              <a:rPr lang="en-US" sz="3503" dirty="0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3503" dirty="0" err="1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deinen</a:t>
            </a:r>
            <a:r>
              <a:rPr lang="en-US" sz="3503" dirty="0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3503" dirty="0" err="1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Kolleg:innen</a:t>
            </a:r>
            <a:r>
              <a:rPr lang="en-US" sz="3503" dirty="0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/Gruppen-</a:t>
            </a:r>
            <a:r>
              <a:rPr lang="en-US" sz="3503" dirty="0" err="1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Mitgliedern</a:t>
            </a:r>
            <a:r>
              <a:rPr lang="en-US" sz="3503" dirty="0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/</a:t>
            </a:r>
            <a:r>
              <a:rPr lang="en-US" sz="3503" dirty="0" err="1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Freunden</a:t>
            </a:r>
            <a:r>
              <a:rPr lang="en-US" sz="3503" dirty="0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 mit </a:t>
            </a:r>
            <a:r>
              <a:rPr lang="en-US" sz="3503" dirty="0" err="1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unserem</a:t>
            </a:r>
            <a:r>
              <a:rPr lang="en-US" sz="3503" dirty="0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3503" dirty="0" err="1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kurzen</a:t>
            </a:r>
            <a:r>
              <a:rPr lang="en-US" sz="3503" dirty="0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3503" dirty="0" err="1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Übungsprogramm</a:t>
            </a:r>
            <a:endParaRPr lang="en-US" sz="3503" dirty="0">
              <a:solidFill>
                <a:srgbClr val="E74A94"/>
              </a:solidFill>
              <a:latin typeface="Poppins 1"/>
              <a:ea typeface="Poppins 1"/>
              <a:cs typeface="Poppins 1"/>
              <a:sym typeface="Poppins 1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717515" y="971550"/>
            <a:ext cx="2975348" cy="548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14"/>
              </a:lnSpc>
            </a:pPr>
            <a:r>
              <a:rPr lang="en-US" sz="3503" dirty="0" err="1">
                <a:solidFill>
                  <a:srgbClr val="E74A94"/>
                </a:solidFill>
                <a:latin typeface="Poppins 2"/>
                <a:ea typeface="Poppins 2"/>
                <a:cs typeface="Poppins 2"/>
                <a:sym typeface="Poppins 2"/>
              </a:rPr>
              <a:t>Aktion</a:t>
            </a:r>
            <a:r>
              <a:rPr lang="en-US" sz="3503" dirty="0">
                <a:solidFill>
                  <a:srgbClr val="E74A94"/>
                </a:solidFill>
                <a:latin typeface="Poppins 2"/>
                <a:ea typeface="Poppins 2"/>
                <a:cs typeface="Poppins 2"/>
                <a:sym typeface="Poppins 2"/>
              </a:rPr>
              <a:t> 2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E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63965" y="8458197"/>
            <a:ext cx="2707100" cy="1309894"/>
          </a:xfrm>
          <a:custGeom>
            <a:avLst/>
            <a:gdLst/>
            <a:ahLst/>
            <a:cxnLst/>
            <a:rect l="l" t="t" r="r" b="b"/>
            <a:pathLst>
              <a:path w="2707100" h="1309894">
                <a:moveTo>
                  <a:pt x="0" y="0"/>
                </a:moveTo>
                <a:lnTo>
                  <a:pt x="2707100" y="0"/>
                </a:lnTo>
                <a:lnTo>
                  <a:pt x="2707100" y="1309894"/>
                </a:lnTo>
                <a:lnTo>
                  <a:pt x="0" y="13098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5499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526990" y="7358485"/>
            <a:ext cx="1228640" cy="2409607"/>
          </a:xfrm>
          <a:custGeom>
            <a:avLst/>
            <a:gdLst/>
            <a:ahLst/>
            <a:cxnLst/>
            <a:rect l="l" t="t" r="r" b="b"/>
            <a:pathLst>
              <a:path w="1228640" h="2409607">
                <a:moveTo>
                  <a:pt x="0" y="0"/>
                </a:moveTo>
                <a:lnTo>
                  <a:pt x="1228641" y="0"/>
                </a:lnTo>
                <a:lnTo>
                  <a:pt x="1228641" y="2409606"/>
                </a:lnTo>
                <a:lnTo>
                  <a:pt x="0" y="24096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743" r="-115228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504742" y="3601271"/>
            <a:ext cx="4200397" cy="5948775"/>
          </a:xfrm>
          <a:custGeom>
            <a:avLst/>
            <a:gdLst/>
            <a:ahLst/>
            <a:cxnLst/>
            <a:rect l="l" t="t" r="r" b="b"/>
            <a:pathLst>
              <a:path w="4200397" h="5948775">
                <a:moveTo>
                  <a:pt x="0" y="0"/>
                </a:moveTo>
                <a:lnTo>
                  <a:pt x="4200397" y="0"/>
                </a:lnTo>
                <a:lnTo>
                  <a:pt x="4200397" y="5948775"/>
                </a:lnTo>
                <a:lnTo>
                  <a:pt x="0" y="59487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211" t="-1710" r="-2119" b="-871"/>
            </a:stretch>
          </a:blipFill>
          <a:ln w="9525" cap="sq">
            <a:solidFill>
              <a:srgbClr val="262580"/>
            </a:solidFill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 rot="222856">
            <a:off x="8072645" y="3454969"/>
            <a:ext cx="8086837" cy="3377062"/>
          </a:xfrm>
          <a:custGeom>
            <a:avLst/>
            <a:gdLst/>
            <a:ahLst/>
            <a:cxnLst/>
            <a:rect l="l" t="t" r="r" b="b"/>
            <a:pathLst>
              <a:path w="8086837" h="3377062">
                <a:moveTo>
                  <a:pt x="0" y="0"/>
                </a:moveTo>
                <a:lnTo>
                  <a:pt x="8086837" y="0"/>
                </a:lnTo>
                <a:lnTo>
                  <a:pt x="8086837" y="3377062"/>
                </a:lnTo>
                <a:lnTo>
                  <a:pt x="0" y="337706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33145" r="-6160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816483" y="6079051"/>
            <a:ext cx="4365004" cy="3864325"/>
          </a:xfrm>
          <a:custGeom>
            <a:avLst/>
            <a:gdLst/>
            <a:ahLst/>
            <a:cxnLst/>
            <a:rect l="l" t="t" r="r" b="b"/>
            <a:pathLst>
              <a:path w="4365004" h="3864325">
                <a:moveTo>
                  <a:pt x="0" y="0"/>
                </a:moveTo>
                <a:lnTo>
                  <a:pt x="4365004" y="0"/>
                </a:lnTo>
                <a:lnTo>
                  <a:pt x="4365004" y="3864325"/>
                </a:lnTo>
                <a:lnTo>
                  <a:pt x="0" y="38643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50608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971753" y="5430838"/>
            <a:ext cx="3220869" cy="4294493"/>
          </a:xfrm>
          <a:custGeom>
            <a:avLst/>
            <a:gdLst/>
            <a:ahLst/>
            <a:cxnLst/>
            <a:rect l="l" t="t" r="r" b="b"/>
            <a:pathLst>
              <a:path w="3220869" h="4294493">
                <a:moveTo>
                  <a:pt x="0" y="0"/>
                </a:moveTo>
                <a:lnTo>
                  <a:pt x="3220870" y="0"/>
                </a:lnTo>
                <a:lnTo>
                  <a:pt x="3220870" y="4294493"/>
                </a:lnTo>
                <a:lnTo>
                  <a:pt x="0" y="429449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717515" y="1120113"/>
            <a:ext cx="16526990" cy="1377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340"/>
              </a:lnSpc>
            </a:pPr>
            <a:r>
              <a:rPr lang="en-US" sz="8100" dirty="0" err="1">
                <a:solidFill>
                  <a:srgbClr val="E74A94"/>
                </a:solidFill>
                <a:latin typeface="Poppins 2"/>
                <a:ea typeface="Poppins 2"/>
                <a:cs typeface="Poppins 2"/>
                <a:sym typeface="Poppins 2"/>
              </a:rPr>
              <a:t>Bewegter</a:t>
            </a:r>
            <a:r>
              <a:rPr lang="en-US" sz="8100" dirty="0">
                <a:solidFill>
                  <a:srgbClr val="E74A94"/>
                </a:solidFill>
                <a:latin typeface="Poppins 2"/>
                <a:ea typeface="Poppins 2"/>
                <a:cs typeface="Poppins 2"/>
                <a:sym typeface="Poppins 2"/>
              </a:rPr>
              <a:t> </a:t>
            </a:r>
            <a:r>
              <a:rPr lang="en-US" sz="8100" dirty="0" err="1">
                <a:solidFill>
                  <a:srgbClr val="E74A94"/>
                </a:solidFill>
                <a:latin typeface="Poppins 2"/>
                <a:ea typeface="Poppins 2"/>
                <a:cs typeface="Poppins 2"/>
                <a:sym typeface="Poppins 2"/>
              </a:rPr>
              <a:t>Pausenfüller</a:t>
            </a:r>
            <a:endParaRPr lang="en-US" sz="8100" dirty="0">
              <a:solidFill>
                <a:srgbClr val="E74A94"/>
              </a:solidFill>
              <a:latin typeface="Poppins 2"/>
              <a:ea typeface="Poppins 2"/>
              <a:cs typeface="Poppins 2"/>
              <a:sym typeface="Poppins 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717515" y="2701281"/>
            <a:ext cx="14339749" cy="5828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14"/>
              </a:lnSpc>
            </a:pPr>
            <a:r>
              <a:rPr lang="en-US" sz="3503" dirty="0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Die </a:t>
            </a:r>
            <a:r>
              <a:rPr lang="en-US" sz="3503" dirty="0" err="1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Adventzeit</a:t>
            </a:r>
            <a:r>
              <a:rPr lang="en-US" sz="3503" dirty="0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3503" dirty="0" err="1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als</a:t>
            </a:r>
            <a:r>
              <a:rPr lang="en-US" sz="3503" dirty="0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3503" dirty="0" err="1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Anlass</a:t>
            </a:r>
            <a:r>
              <a:rPr lang="en-US" sz="3503" dirty="0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: Der </a:t>
            </a:r>
            <a:r>
              <a:rPr lang="en-US" sz="3503" dirty="0" err="1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Bewegte</a:t>
            </a:r>
            <a:r>
              <a:rPr lang="en-US" sz="3503" dirty="0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3503" dirty="0" err="1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Adventkalender</a:t>
            </a:r>
            <a:endParaRPr lang="en-US" sz="3503" dirty="0">
              <a:solidFill>
                <a:srgbClr val="E74A94"/>
              </a:solidFill>
              <a:latin typeface="Poppins 1"/>
              <a:ea typeface="Poppins 1"/>
              <a:cs typeface="Poppins 1"/>
              <a:sym typeface="Poppins 1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717515" y="971550"/>
            <a:ext cx="2975348" cy="548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14"/>
              </a:lnSpc>
            </a:pPr>
            <a:r>
              <a:rPr lang="en-US" sz="3503" dirty="0" err="1">
                <a:solidFill>
                  <a:srgbClr val="E74A94"/>
                </a:solidFill>
                <a:latin typeface="Poppins 2"/>
                <a:ea typeface="Poppins 2"/>
                <a:cs typeface="Poppins 2"/>
                <a:sym typeface="Poppins 2"/>
              </a:rPr>
              <a:t>Aktion</a:t>
            </a:r>
            <a:r>
              <a:rPr lang="en-US" sz="3503" dirty="0">
                <a:solidFill>
                  <a:srgbClr val="E74A94"/>
                </a:solidFill>
                <a:latin typeface="Poppins 2"/>
                <a:ea typeface="Poppins 2"/>
                <a:cs typeface="Poppins 2"/>
                <a:sym typeface="Poppins 2"/>
              </a:rPr>
              <a:t> 2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E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17515" y="1117933"/>
            <a:ext cx="16526990" cy="14611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340"/>
              </a:lnSpc>
            </a:pPr>
            <a:r>
              <a:rPr lang="en-US" sz="8100">
                <a:solidFill>
                  <a:srgbClr val="E74A94"/>
                </a:solidFill>
                <a:latin typeface="Poppins 2"/>
                <a:ea typeface="Poppins 2"/>
                <a:cs typeface="Poppins 2"/>
                <a:sym typeface="Poppins 2"/>
              </a:rPr>
              <a:t>Daily Reminder!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717515" y="2693404"/>
            <a:ext cx="14339749" cy="548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14"/>
              </a:lnSpc>
            </a:pPr>
            <a:r>
              <a:rPr lang="en-US" sz="3503" dirty="0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Mit </a:t>
            </a:r>
            <a:r>
              <a:rPr lang="en-US" sz="3503" dirty="0" err="1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unseren</a:t>
            </a:r>
            <a:r>
              <a:rPr lang="en-US" sz="3503" dirty="0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 Post-its </a:t>
            </a:r>
            <a:r>
              <a:rPr lang="en-US" sz="3503" dirty="0" err="1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machen</a:t>
            </a:r>
            <a:r>
              <a:rPr lang="en-US" sz="3503" dirty="0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3503" dirty="0" err="1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wir</a:t>
            </a:r>
            <a:r>
              <a:rPr lang="en-US" sz="3503" dirty="0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3503" dirty="0" err="1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kleine</a:t>
            </a:r>
            <a:r>
              <a:rPr lang="en-US" sz="3503" dirty="0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3503" dirty="0" err="1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Bewusstseinsbildung</a:t>
            </a:r>
            <a:endParaRPr lang="en-US" sz="3503" dirty="0">
              <a:solidFill>
                <a:srgbClr val="E74A94"/>
              </a:solidFill>
              <a:latin typeface="Poppins 1"/>
              <a:ea typeface="Poppins 1"/>
              <a:cs typeface="Poppins 1"/>
              <a:sym typeface="Poppins 1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363965" y="8458197"/>
            <a:ext cx="2707100" cy="1309894"/>
          </a:xfrm>
          <a:custGeom>
            <a:avLst/>
            <a:gdLst/>
            <a:ahLst/>
            <a:cxnLst/>
            <a:rect l="l" t="t" r="r" b="b"/>
            <a:pathLst>
              <a:path w="2707100" h="1309894">
                <a:moveTo>
                  <a:pt x="0" y="0"/>
                </a:moveTo>
                <a:lnTo>
                  <a:pt x="2707100" y="0"/>
                </a:lnTo>
                <a:lnTo>
                  <a:pt x="2707100" y="1309894"/>
                </a:lnTo>
                <a:lnTo>
                  <a:pt x="0" y="13098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54999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6526990" y="7358485"/>
            <a:ext cx="1228640" cy="2409607"/>
          </a:xfrm>
          <a:custGeom>
            <a:avLst/>
            <a:gdLst/>
            <a:ahLst/>
            <a:cxnLst/>
            <a:rect l="l" t="t" r="r" b="b"/>
            <a:pathLst>
              <a:path w="1228640" h="2409607">
                <a:moveTo>
                  <a:pt x="0" y="0"/>
                </a:moveTo>
                <a:lnTo>
                  <a:pt x="1228641" y="0"/>
                </a:lnTo>
                <a:lnTo>
                  <a:pt x="1228641" y="2409606"/>
                </a:lnTo>
                <a:lnTo>
                  <a:pt x="0" y="24096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743" r="-115228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717515" y="3388535"/>
            <a:ext cx="13429543" cy="5412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0"/>
              </a:lnSpc>
            </a:pPr>
            <a:r>
              <a:rPr lang="de-AT" sz="3103" dirty="0" err="1">
                <a:solidFill>
                  <a:srgbClr val="262580"/>
                </a:solidFill>
                <a:latin typeface="Poppins 1"/>
                <a:cs typeface="Poppins 1"/>
              </a:rPr>
              <a:t>Hinkleben</a:t>
            </a:r>
            <a:r>
              <a:rPr lang="de-AT" sz="3103" dirty="0">
                <a:solidFill>
                  <a:srgbClr val="262580"/>
                </a:solidFill>
                <a:latin typeface="Poppins 1"/>
                <a:cs typeface="Poppins 1"/>
              </a:rPr>
              <a:t>, fertig. </a:t>
            </a:r>
            <a:r>
              <a:rPr lang="en-US" sz="3103" dirty="0" err="1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Haftnotizen</a:t>
            </a:r>
            <a:r>
              <a:rPr lang="en-US" sz="3103" dirty="0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3103" dirty="0" err="1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zur</a:t>
            </a:r>
            <a:r>
              <a:rPr lang="en-US" sz="3103" dirty="0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3103" dirty="0" err="1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täglichen</a:t>
            </a:r>
            <a:r>
              <a:rPr lang="en-US" sz="3103" dirty="0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3103" dirty="0" err="1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Erinnerung</a:t>
            </a:r>
            <a:r>
              <a:rPr lang="en-US" sz="3103" dirty="0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3103" dirty="0" err="1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für</a:t>
            </a:r>
            <a:r>
              <a:rPr lang="en-US" sz="3103" dirty="0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 die Mama, den </a:t>
            </a:r>
            <a:r>
              <a:rPr lang="en-US" sz="3103" dirty="0" err="1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Kollegen</a:t>
            </a:r>
            <a:r>
              <a:rPr lang="en-US" sz="3103" dirty="0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3103" dirty="0" err="1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oder</a:t>
            </a:r>
            <a:r>
              <a:rPr lang="en-US" sz="3103" dirty="0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3103" dirty="0" err="1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für</a:t>
            </a:r>
            <a:r>
              <a:rPr lang="en-US" sz="3103" dirty="0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3103" dirty="0" err="1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sich</a:t>
            </a:r>
            <a:r>
              <a:rPr lang="en-US" sz="3103" dirty="0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3103" dirty="0" err="1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selbst</a:t>
            </a:r>
            <a:r>
              <a:rPr lang="en-US" sz="3103" dirty="0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. </a:t>
            </a:r>
            <a:r>
              <a:rPr lang="de-AT" sz="3103" dirty="0">
                <a:solidFill>
                  <a:srgbClr val="262580"/>
                </a:solidFill>
                <a:latin typeface="Poppins 1"/>
                <a:cs typeface="Poppins 1"/>
              </a:rPr>
              <a:t>Mit unseren lustigen Botschaften holst du Bewegung zwischendurch </a:t>
            </a:r>
            <a:r>
              <a:rPr lang="en-US" sz="3103" dirty="0" err="1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wieder</a:t>
            </a:r>
            <a:r>
              <a:rPr lang="en-US" sz="3103" dirty="0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 ins </a:t>
            </a:r>
            <a:r>
              <a:rPr lang="en-US" sz="3103" dirty="0" err="1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Bewusstsein</a:t>
            </a:r>
            <a:r>
              <a:rPr lang="en-US" sz="3103" dirty="0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3103" dirty="0" err="1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anderer</a:t>
            </a:r>
            <a:r>
              <a:rPr lang="en-US" sz="3103" dirty="0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.</a:t>
            </a:r>
          </a:p>
          <a:p>
            <a:pPr algn="l">
              <a:lnSpc>
                <a:spcPts val="3910"/>
              </a:lnSpc>
            </a:pPr>
            <a:endParaRPr lang="en-US" sz="3103" dirty="0">
              <a:solidFill>
                <a:srgbClr val="262580"/>
              </a:solidFill>
              <a:latin typeface="Poppins 1"/>
              <a:ea typeface="Poppins 1"/>
              <a:cs typeface="Poppins 1"/>
              <a:sym typeface="Poppins 1"/>
            </a:endParaRPr>
          </a:p>
          <a:p>
            <a:pPr algn="l">
              <a:lnSpc>
                <a:spcPts val="3910"/>
              </a:lnSpc>
            </a:pPr>
            <a:r>
              <a:rPr lang="en-US" sz="3103" u="sng" dirty="0" err="1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Ideen</a:t>
            </a:r>
            <a:r>
              <a:rPr lang="en-US" sz="3103" u="sng" dirty="0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3103" u="sng" dirty="0" err="1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zum</a:t>
            </a:r>
            <a:r>
              <a:rPr lang="en-US" sz="3103" u="sng" dirty="0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3103" u="sng" dirty="0" err="1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Anbringen</a:t>
            </a:r>
            <a:r>
              <a:rPr lang="en-US" sz="3103" u="sng" dirty="0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 der Post-its: </a:t>
            </a:r>
          </a:p>
          <a:p>
            <a:pPr algn="l">
              <a:lnSpc>
                <a:spcPts val="3910"/>
              </a:lnSpc>
            </a:pPr>
            <a:r>
              <a:rPr lang="en-US" sz="3103" dirty="0" err="1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Daheim</a:t>
            </a:r>
            <a:r>
              <a:rPr lang="en-US" sz="3103" dirty="0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 am Spiegel</a:t>
            </a:r>
          </a:p>
          <a:p>
            <a:pPr algn="l">
              <a:lnSpc>
                <a:spcPts val="3910"/>
              </a:lnSpc>
            </a:pPr>
            <a:r>
              <a:rPr lang="en-US" sz="3103" dirty="0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Am Computer-Monitor von </a:t>
            </a:r>
            <a:r>
              <a:rPr lang="en-US" sz="3103" dirty="0" err="1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Kolleg:innen</a:t>
            </a:r>
            <a:endParaRPr lang="en-US" sz="3103" dirty="0">
              <a:solidFill>
                <a:srgbClr val="262580"/>
              </a:solidFill>
              <a:latin typeface="Poppins 1"/>
              <a:ea typeface="Poppins 1"/>
              <a:cs typeface="Poppins 1"/>
              <a:sym typeface="Poppins 1"/>
            </a:endParaRPr>
          </a:p>
          <a:p>
            <a:pPr algn="l">
              <a:lnSpc>
                <a:spcPts val="3910"/>
              </a:lnSpc>
            </a:pPr>
            <a:r>
              <a:rPr lang="en-US" sz="3103" dirty="0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An der </a:t>
            </a:r>
            <a:r>
              <a:rPr lang="en-US" sz="3103" dirty="0" err="1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Milch</a:t>
            </a:r>
            <a:r>
              <a:rPr lang="en-US" sz="3103" dirty="0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3103" dirty="0" err="1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im</a:t>
            </a:r>
            <a:r>
              <a:rPr lang="en-US" sz="3103" dirty="0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3103" dirty="0" err="1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Kühlschrank</a:t>
            </a:r>
            <a:endParaRPr lang="en-US" sz="3103" dirty="0">
              <a:solidFill>
                <a:srgbClr val="262580"/>
              </a:solidFill>
              <a:latin typeface="Poppins 1"/>
              <a:ea typeface="Poppins 1"/>
              <a:cs typeface="Poppins 1"/>
              <a:sym typeface="Poppins 1"/>
            </a:endParaRPr>
          </a:p>
          <a:p>
            <a:pPr algn="l">
              <a:lnSpc>
                <a:spcPts val="3910"/>
              </a:lnSpc>
            </a:pPr>
            <a:r>
              <a:rPr lang="en-US" sz="3103" dirty="0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Am </a:t>
            </a:r>
            <a:r>
              <a:rPr lang="en-US" sz="3103" dirty="0" err="1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Postkasten</a:t>
            </a:r>
            <a:r>
              <a:rPr lang="en-US" sz="3103" dirty="0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 des </a:t>
            </a:r>
            <a:r>
              <a:rPr lang="en-US" sz="3103" dirty="0" err="1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Nachbarn</a:t>
            </a:r>
            <a:r>
              <a:rPr lang="en-US" sz="3103" dirty="0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/ der </a:t>
            </a:r>
            <a:r>
              <a:rPr lang="en-US" sz="3103" dirty="0" err="1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Nachbarin</a:t>
            </a:r>
            <a:endParaRPr lang="en-US" sz="3103" dirty="0">
              <a:solidFill>
                <a:srgbClr val="262580"/>
              </a:solidFill>
              <a:latin typeface="Poppins 1"/>
              <a:ea typeface="Poppins 1"/>
              <a:cs typeface="Poppins 1"/>
              <a:sym typeface="Poppins 1"/>
            </a:endParaRPr>
          </a:p>
          <a:p>
            <a:pPr algn="l">
              <a:lnSpc>
                <a:spcPts val="3910"/>
              </a:lnSpc>
            </a:pPr>
            <a:endParaRPr lang="en-US" sz="3103" dirty="0">
              <a:solidFill>
                <a:srgbClr val="262580"/>
              </a:solidFill>
              <a:latin typeface="Poppins 1"/>
              <a:ea typeface="Poppins 1"/>
              <a:cs typeface="Poppins 1"/>
              <a:sym typeface="Poppins 1"/>
            </a:endParaRPr>
          </a:p>
          <a:p>
            <a:pPr algn="l">
              <a:lnSpc>
                <a:spcPts val="3280"/>
              </a:lnSpc>
            </a:pPr>
            <a:r>
              <a:rPr lang="en-US" sz="2603" dirty="0" err="1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Bitte</a:t>
            </a:r>
            <a:r>
              <a:rPr lang="en-US" sz="2603" dirty="0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2603" dirty="0" err="1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keine</a:t>
            </a:r>
            <a:r>
              <a:rPr lang="en-US" sz="2603" dirty="0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2603" dirty="0" err="1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öffentlichen</a:t>
            </a:r>
            <a:r>
              <a:rPr lang="en-US" sz="2603" dirty="0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2603" dirty="0" err="1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Plätze</a:t>
            </a:r>
            <a:r>
              <a:rPr lang="en-US" sz="2603" dirty="0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2603" dirty="0" err="1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bekleben</a:t>
            </a:r>
            <a:r>
              <a:rPr lang="en-US" sz="2603" dirty="0">
                <a:solidFill>
                  <a:srgbClr val="262580"/>
                </a:solidFill>
                <a:latin typeface="Poppins 1"/>
                <a:ea typeface="Poppins 1"/>
                <a:cs typeface="Poppins 1"/>
                <a:sym typeface="Poppins 1"/>
              </a:rPr>
              <a:t>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717515" y="971550"/>
            <a:ext cx="2975348" cy="548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14"/>
              </a:lnSpc>
            </a:pPr>
            <a:r>
              <a:rPr lang="en-US" sz="3503" dirty="0" err="1">
                <a:solidFill>
                  <a:srgbClr val="E74A94"/>
                </a:solidFill>
                <a:latin typeface="Poppins 2"/>
                <a:ea typeface="Poppins 2"/>
                <a:cs typeface="Poppins 2"/>
                <a:sym typeface="Poppins 2"/>
              </a:rPr>
              <a:t>Aktion</a:t>
            </a:r>
            <a:r>
              <a:rPr lang="en-US" sz="3503" dirty="0">
                <a:solidFill>
                  <a:srgbClr val="E74A94"/>
                </a:solidFill>
                <a:latin typeface="Poppins 2"/>
                <a:ea typeface="Poppins 2"/>
                <a:cs typeface="Poppins 2"/>
                <a:sym typeface="Poppins 2"/>
              </a:rPr>
              <a:t> 3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E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63965" y="8458197"/>
            <a:ext cx="2707100" cy="1309894"/>
          </a:xfrm>
          <a:custGeom>
            <a:avLst/>
            <a:gdLst/>
            <a:ahLst/>
            <a:cxnLst/>
            <a:rect l="l" t="t" r="r" b="b"/>
            <a:pathLst>
              <a:path w="2707100" h="1309894">
                <a:moveTo>
                  <a:pt x="0" y="0"/>
                </a:moveTo>
                <a:lnTo>
                  <a:pt x="2707100" y="0"/>
                </a:lnTo>
                <a:lnTo>
                  <a:pt x="2707100" y="1309894"/>
                </a:lnTo>
                <a:lnTo>
                  <a:pt x="0" y="13098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5499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526990" y="7358485"/>
            <a:ext cx="1228640" cy="2409607"/>
          </a:xfrm>
          <a:custGeom>
            <a:avLst/>
            <a:gdLst/>
            <a:ahLst/>
            <a:cxnLst/>
            <a:rect l="l" t="t" r="r" b="b"/>
            <a:pathLst>
              <a:path w="1228640" h="2409607">
                <a:moveTo>
                  <a:pt x="0" y="0"/>
                </a:moveTo>
                <a:lnTo>
                  <a:pt x="1228641" y="0"/>
                </a:lnTo>
                <a:lnTo>
                  <a:pt x="1228641" y="2409606"/>
                </a:lnTo>
                <a:lnTo>
                  <a:pt x="0" y="24096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743" r="-115228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717515" y="3692246"/>
            <a:ext cx="2628133" cy="2628133"/>
          </a:xfrm>
          <a:custGeom>
            <a:avLst/>
            <a:gdLst/>
            <a:ahLst/>
            <a:cxnLst/>
            <a:rect l="l" t="t" r="r" b="b"/>
            <a:pathLst>
              <a:path w="2628133" h="2628133">
                <a:moveTo>
                  <a:pt x="0" y="0"/>
                </a:moveTo>
                <a:lnTo>
                  <a:pt x="2628133" y="0"/>
                </a:lnTo>
                <a:lnTo>
                  <a:pt x="2628133" y="2628133"/>
                </a:lnTo>
                <a:lnTo>
                  <a:pt x="0" y="262813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9525" cap="sq">
            <a:solidFill>
              <a:srgbClr val="262580"/>
            </a:solidFill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>
            <a:off x="4528187" y="3692246"/>
            <a:ext cx="2628133" cy="2628133"/>
          </a:xfrm>
          <a:custGeom>
            <a:avLst/>
            <a:gdLst/>
            <a:ahLst/>
            <a:cxnLst/>
            <a:rect l="l" t="t" r="r" b="b"/>
            <a:pathLst>
              <a:path w="2628133" h="2628133">
                <a:moveTo>
                  <a:pt x="0" y="0"/>
                </a:moveTo>
                <a:lnTo>
                  <a:pt x="2628133" y="0"/>
                </a:lnTo>
                <a:lnTo>
                  <a:pt x="2628133" y="2628133"/>
                </a:lnTo>
                <a:lnTo>
                  <a:pt x="0" y="262813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7938158" y="3692246"/>
            <a:ext cx="7660985" cy="5113708"/>
          </a:xfrm>
          <a:custGeom>
            <a:avLst/>
            <a:gdLst/>
            <a:ahLst/>
            <a:cxnLst/>
            <a:rect l="l" t="t" r="r" b="b"/>
            <a:pathLst>
              <a:path w="7660985" h="5113708">
                <a:moveTo>
                  <a:pt x="0" y="0"/>
                </a:moveTo>
                <a:lnTo>
                  <a:pt x="7660986" y="0"/>
                </a:lnTo>
                <a:lnTo>
                  <a:pt x="7660986" y="5113707"/>
                </a:lnTo>
                <a:lnTo>
                  <a:pt x="0" y="511370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 rot="-404443">
            <a:off x="10552478" y="5298963"/>
            <a:ext cx="1002583" cy="1002583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1270" cy="6350000"/>
            </a:xfrm>
            <a:custGeom>
              <a:avLst/>
              <a:gdLst/>
              <a:ahLst/>
              <a:cxnLst/>
              <a:rect l="l" t="t" r="r" b="b"/>
              <a:pathLst>
                <a:path w="6351270" h="6350000">
                  <a:moveTo>
                    <a:pt x="5985510" y="0"/>
                  </a:moveTo>
                  <a:lnTo>
                    <a:pt x="364490" y="0"/>
                  </a:lnTo>
                  <a:cubicBezTo>
                    <a:pt x="162560" y="0"/>
                    <a:pt x="0" y="162560"/>
                    <a:pt x="0" y="364490"/>
                  </a:cubicBezTo>
                  <a:lnTo>
                    <a:pt x="0" y="5986780"/>
                  </a:lnTo>
                  <a:cubicBezTo>
                    <a:pt x="0" y="6187440"/>
                    <a:pt x="162560" y="6350000"/>
                    <a:pt x="364490" y="6350000"/>
                  </a:cubicBezTo>
                  <a:lnTo>
                    <a:pt x="5986780" y="6350000"/>
                  </a:lnTo>
                  <a:cubicBezTo>
                    <a:pt x="6187440" y="6350000"/>
                    <a:pt x="6351270" y="6187440"/>
                    <a:pt x="6351270" y="5985510"/>
                  </a:cubicBezTo>
                  <a:lnTo>
                    <a:pt x="6351270" y="364490"/>
                  </a:lnTo>
                  <a:cubicBezTo>
                    <a:pt x="6350000" y="162560"/>
                    <a:pt x="6187440" y="0"/>
                    <a:pt x="5985510" y="0"/>
                  </a:cubicBezTo>
                  <a:close/>
                </a:path>
              </a:pathLst>
            </a:custGeom>
            <a:blipFill>
              <a:blip r:embed="rId5"/>
              <a:stretch>
                <a:fillRect t="-10" b="-10"/>
              </a:stretch>
            </a:blipFill>
          </p:spPr>
        </p:sp>
      </p:grpSp>
      <p:sp>
        <p:nvSpPr>
          <p:cNvPr id="9" name="TextBox 9"/>
          <p:cNvSpPr txBox="1"/>
          <p:nvPr/>
        </p:nvSpPr>
        <p:spPr>
          <a:xfrm>
            <a:off x="1717515" y="1117933"/>
            <a:ext cx="16526990" cy="14611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340"/>
              </a:lnSpc>
            </a:pPr>
            <a:r>
              <a:rPr lang="en-US" sz="8100">
                <a:solidFill>
                  <a:srgbClr val="E74A94"/>
                </a:solidFill>
                <a:latin typeface="Poppins 2"/>
                <a:ea typeface="Poppins 2"/>
                <a:cs typeface="Poppins 2"/>
                <a:sym typeface="Poppins 2"/>
              </a:rPr>
              <a:t>Daily Reminder!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717515" y="2693404"/>
            <a:ext cx="14339749" cy="548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14"/>
              </a:lnSpc>
            </a:pPr>
            <a:r>
              <a:rPr lang="en-US" sz="3503" dirty="0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Mit </a:t>
            </a:r>
            <a:r>
              <a:rPr lang="en-US" sz="3503" dirty="0" err="1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unseren</a:t>
            </a:r>
            <a:r>
              <a:rPr lang="en-US" sz="3503" dirty="0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 Post-its </a:t>
            </a:r>
            <a:r>
              <a:rPr lang="en-US" sz="3503" dirty="0" err="1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machen</a:t>
            </a:r>
            <a:r>
              <a:rPr lang="en-US" sz="3503" dirty="0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3503" dirty="0" err="1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wir</a:t>
            </a:r>
            <a:r>
              <a:rPr lang="en-US" sz="3503" dirty="0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3503" dirty="0" err="1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kleine</a:t>
            </a:r>
            <a:r>
              <a:rPr lang="en-US" sz="3503" dirty="0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3503" dirty="0" err="1">
                <a:solidFill>
                  <a:srgbClr val="E74A94"/>
                </a:solidFill>
                <a:latin typeface="Poppins 1"/>
                <a:ea typeface="Poppins 1"/>
                <a:cs typeface="Poppins 1"/>
                <a:sym typeface="Poppins 1"/>
              </a:rPr>
              <a:t>Bewusstseinsbildung</a:t>
            </a:r>
            <a:endParaRPr lang="en-US" sz="3503" dirty="0">
              <a:solidFill>
                <a:srgbClr val="E74A94"/>
              </a:solidFill>
              <a:latin typeface="Poppins 1"/>
              <a:ea typeface="Poppins 1"/>
              <a:cs typeface="Poppins 1"/>
              <a:sym typeface="Poppins 1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717515" y="971550"/>
            <a:ext cx="2975348" cy="548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14"/>
              </a:lnSpc>
            </a:pPr>
            <a:r>
              <a:rPr lang="en-US" sz="3503" dirty="0" err="1">
                <a:solidFill>
                  <a:srgbClr val="E74A94"/>
                </a:solidFill>
                <a:latin typeface="Poppins 2"/>
                <a:ea typeface="Poppins 2"/>
                <a:cs typeface="Poppins 2"/>
                <a:sym typeface="Poppins 2"/>
              </a:rPr>
              <a:t>Aktion</a:t>
            </a:r>
            <a:r>
              <a:rPr lang="en-US" sz="3503" dirty="0">
                <a:solidFill>
                  <a:srgbClr val="E74A94"/>
                </a:solidFill>
                <a:latin typeface="Poppins 2"/>
                <a:ea typeface="Poppins 2"/>
                <a:cs typeface="Poppins 2"/>
                <a:sym typeface="Poppins 2"/>
              </a:rPr>
              <a:t> 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714</Words>
  <Application>Microsoft Office PowerPoint</Application>
  <PresentationFormat>Benutzerdefiniert</PresentationFormat>
  <Paragraphs>75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9" baseType="lpstr">
      <vt:lpstr>Arial</vt:lpstr>
      <vt:lpstr>Calibri</vt:lpstr>
      <vt:lpstr>Poppins 2</vt:lpstr>
      <vt:lpstr>Open Sauce</vt:lpstr>
      <vt:lpstr>Poppins 1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VORTRAG KLEINE AKTION</dc:title>
  <dc:creator>ckoppelhuber</dc:creator>
  <cp:lastModifiedBy>ckoppelhuber@SPORTUNION.local</cp:lastModifiedBy>
  <cp:revision>15</cp:revision>
  <dcterms:created xsi:type="dcterms:W3CDTF">2006-08-16T00:00:00Z</dcterms:created>
  <dcterms:modified xsi:type="dcterms:W3CDTF">2024-12-09T16:19:20Z</dcterms:modified>
  <dc:identifier>DAGTQ9tV4Dg</dc:identifier>
</cp:coreProperties>
</file>